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56"/>
  </p:notesMasterIdLst>
  <p:sldIdLst>
    <p:sldId id="256" r:id="rId2"/>
    <p:sldId id="374" r:id="rId3"/>
    <p:sldId id="1261" r:id="rId4"/>
    <p:sldId id="1282" r:id="rId5"/>
    <p:sldId id="1280" r:id="rId6"/>
    <p:sldId id="1309" r:id="rId7"/>
    <p:sldId id="1283" r:id="rId8"/>
    <p:sldId id="1284" r:id="rId9"/>
    <p:sldId id="1285" r:id="rId10"/>
    <p:sldId id="1286" r:id="rId11"/>
    <p:sldId id="1263" r:id="rId12"/>
    <p:sldId id="1287" r:id="rId13"/>
    <p:sldId id="1322" r:id="rId14"/>
    <p:sldId id="1281" r:id="rId15"/>
    <p:sldId id="1288" r:id="rId16"/>
    <p:sldId id="1289" r:id="rId17"/>
    <p:sldId id="1290" r:id="rId18"/>
    <p:sldId id="1291" r:id="rId19"/>
    <p:sldId id="1310" r:id="rId20"/>
    <p:sldId id="1311" r:id="rId21"/>
    <p:sldId id="1312" r:id="rId22"/>
    <p:sldId id="1313" r:id="rId23"/>
    <p:sldId id="1264" r:id="rId24"/>
    <p:sldId id="1293" r:id="rId25"/>
    <p:sldId id="1302" r:id="rId26"/>
    <p:sldId id="1294" r:id="rId27"/>
    <p:sldId id="1295" r:id="rId28"/>
    <p:sldId id="1296" r:id="rId29"/>
    <p:sldId id="1265" r:id="rId30"/>
    <p:sldId id="1303" r:id="rId31"/>
    <p:sldId id="1266" r:id="rId32"/>
    <p:sldId id="1317" r:id="rId33"/>
    <p:sldId id="1267" r:id="rId34"/>
    <p:sldId id="1268" r:id="rId35"/>
    <p:sldId id="1298" r:id="rId36"/>
    <p:sldId id="1269" r:id="rId37"/>
    <p:sldId id="1270" r:id="rId38"/>
    <p:sldId id="1297" r:id="rId39"/>
    <p:sldId id="1314" r:id="rId40"/>
    <p:sldId id="1315" r:id="rId41"/>
    <p:sldId id="1320" r:id="rId42"/>
    <p:sldId id="1321" r:id="rId43"/>
    <p:sldId id="1316" r:id="rId44"/>
    <p:sldId id="1299" r:id="rId45"/>
    <p:sldId id="1300" r:id="rId46"/>
    <p:sldId id="1304" r:id="rId47"/>
    <p:sldId id="1305" r:id="rId48"/>
    <p:sldId id="1307" r:id="rId49"/>
    <p:sldId id="1306" r:id="rId50"/>
    <p:sldId id="1318" r:id="rId51"/>
    <p:sldId id="1319" r:id="rId52"/>
    <p:sldId id="1277" r:id="rId53"/>
    <p:sldId id="1276" r:id="rId54"/>
    <p:sldId id="1260"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AWEİ" initials="H" lastIdx="1" clrIdx="0">
    <p:extLst>
      <p:ext uri="{19B8F6BF-5375-455C-9EA6-DF929625EA0E}">
        <p15:presenceInfo xmlns:p15="http://schemas.microsoft.com/office/powerpoint/2012/main" userId="HUAWE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67A0"/>
    <a:srgbClr val="FF9933"/>
    <a:srgbClr val="660066"/>
    <a:srgbClr val="000000"/>
    <a:srgbClr val="66CCFF"/>
    <a:srgbClr val="33CCFF"/>
    <a:srgbClr val="CCECFF"/>
    <a:srgbClr val="990099"/>
    <a:srgbClr val="CC00CC"/>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Orta Stil 1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60"/>
  </p:normalViewPr>
  <p:slideViewPr>
    <p:cSldViewPr snapToGrid="0">
      <p:cViewPr varScale="1">
        <p:scale>
          <a:sx n="96" d="100"/>
          <a:sy n="96" d="100"/>
        </p:scale>
        <p:origin x="10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E6C3F0-315F-4A95-BAB6-F502B72D1A72}" type="doc">
      <dgm:prSet loTypeId="urn:microsoft.com/office/officeart/2005/8/layout/hList1" loCatId="list" qsTypeId="urn:microsoft.com/office/officeart/2005/8/quickstyle/simple1" qsCatId="simple" csTypeId="urn:microsoft.com/office/officeart/2005/8/colors/accent2_3" csCatId="accent2" phldr="1"/>
      <dgm:spPr/>
      <dgm:t>
        <a:bodyPr/>
        <a:lstStyle/>
        <a:p>
          <a:endParaRPr lang="tr-TR"/>
        </a:p>
      </dgm:t>
    </dgm:pt>
    <dgm:pt modelId="{59A663FD-99B5-4FEF-81AC-CEAFB1160BD3}">
      <dgm:prSet phldrT="[Metin]"/>
      <dgm:spPr/>
      <dgm:t>
        <a:bodyPr/>
        <a:lstStyle/>
        <a:p>
          <a:r>
            <a:rPr lang="tr-TR" dirty="0"/>
            <a:t>Kritik</a:t>
          </a:r>
        </a:p>
      </dgm:t>
    </dgm:pt>
    <dgm:pt modelId="{074EA0C5-5245-481B-9564-130878BD5205}" type="parTrans" cxnId="{3E5FFC66-B178-4778-AB72-6D2B0E769CC1}">
      <dgm:prSet/>
      <dgm:spPr/>
      <dgm:t>
        <a:bodyPr/>
        <a:lstStyle/>
        <a:p>
          <a:endParaRPr lang="tr-TR"/>
        </a:p>
      </dgm:t>
    </dgm:pt>
    <dgm:pt modelId="{6F64C3A7-9DB3-4EBE-B30E-D2DEBDE38A37}" type="sibTrans" cxnId="{3E5FFC66-B178-4778-AB72-6D2B0E769CC1}">
      <dgm:prSet/>
      <dgm:spPr/>
      <dgm:t>
        <a:bodyPr/>
        <a:lstStyle/>
        <a:p>
          <a:endParaRPr lang="tr-TR"/>
        </a:p>
      </dgm:t>
    </dgm:pt>
    <dgm:pt modelId="{F9348700-A51C-4B3B-BE0C-E4080D81CBFA}">
      <dgm:prSet phldrT="[Metin]"/>
      <dgm:spPr/>
      <dgm:t>
        <a:bodyPr/>
        <a:lstStyle/>
        <a:p>
          <a:r>
            <a:rPr lang="tr-TR" dirty="0"/>
            <a:t>Tedavisi zor</a:t>
          </a:r>
        </a:p>
      </dgm:t>
    </dgm:pt>
    <dgm:pt modelId="{D3A6BDBB-2309-49CB-A0FE-4222D26F6EF3}" type="parTrans" cxnId="{E93A8EA0-A069-4838-BF83-A14B84761D55}">
      <dgm:prSet/>
      <dgm:spPr/>
      <dgm:t>
        <a:bodyPr/>
        <a:lstStyle/>
        <a:p>
          <a:endParaRPr lang="tr-TR"/>
        </a:p>
      </dgm:t>
    </dgm:pt>
    <dgm:pt modelId="{70C75312-0B17-4B68-A9B8-5B3D047E521F}" type="sibTrans" cxnId="{E93A8EA0-A069-4838-BF83-A14B84761D55}">
      <dgm:prSet/>
      <dgm:spPr/>
      <dgm:t>
        <a:bodyPr/>
        <a:lstStyle/>
        <a:p>
          <a:endParaRPr lang="tr-TR"/>
        </a:p>
      </dgm:t>
    </dgm:pt>
    <dgm:pt modelId="{0AA36307-89A8-43CA-A4F4-13D99D6FAA89}">
      <dgm:prSet phldrT="[Metin]"/>
      <dgm:spPr/>
      <dgm:t>
        <a:bodyPr/>
        <a:lstStyle/>
        <a:p>
          <a:r>
            <a:rPr lang="tr-TR" dirty="0"/>
            <a:t>Çok ilaca dirençli </a:t>
          </a:r>
        </a:p>
      </dgm:t>
    </dgm:pt>
    <dgm:pt modelId="{DF327A93-8B97-4BB7-BCC2-2823C169DF84}" type="parTrans" cxnId="{0DEB6EC5-7D84-4446-9BBF-540FC562FBB5}">
      <dgm:prSet/>
      <dgm:spPr/>
      <dgm:t>
        <a:bodyPr/>
        <a:lstStyle/>
        <a:p>
          <a:endParaRPr lang="tr-TR"/>
        </a:p>
      </dgm:t>
    </dgm:pt>
    <dgm:pt modelId="{44F3B891-8DA1-4C44-9D9F-B13FCB531566}" type="sibTrans" cxnId="{0DEB6EC5-7D84-4446-9BBF-540FC562FBB5}">
      <dgm:prSet/>
      <dgm:spPr/>
      <dgm:t>
        <a:bodyPr/>
        <a:lstStyle/>
        <a:p>
          <a:endParaRPr lang="tr-TR"/>
        </a:p>
      </dgm:t>
    </dgm:pt>
    <dgm:pt modelId="{45614A38-73F9-4D9D-82F1-4484348426EF}">
      <dgm:prSet phldrT="[Metin]"/>
      <dgm:spPr/>
      <dgm:t>
        <a:bodyPr/>
        <a:lstStyle/>
        <a:p>
          <a:r>
            <a:rPr lang="tr-TR" dirty="0"/>
            <a:t>Yüksek </a:t>
          </a:r>
        </a:p>
      </dgm:t>
    </dgm:pt>
    <dgm:pt modelId="{BA1DB042-1B3A-43E8-BC51-AF6C80BB0E9B}" type="parTrans" cxnId="{581FDE20-F03F-403A-838A-4ACA5E9C35FE}">
      <dgm:prSet/>
      <dgm:spPr/>
      <dgm:t>
        <a:bodyPr/>
        <a:lstStyle/>
        <a:p>
          <a:endParaRPr lang="tr-TR"/>
        </a:p>
      </dgm:t>
    </dgm:pt>
    <dgm:pt modelId="{B6738C45-90D4-49B9-97AC-EE481E57A61B}" type="sibTrans" cxnId="{581FDE20-F03F-403A-838A-4ACA5E9C35FE}">
      <dgm:prSet/>
      <dgm:spPr/>
      <dgm:t>
        <a:bodyPr/>
        <a:lstStyle/>
        <a:p>
          <a:endParaRPr lang="tr-TR"/>
        </a:p>
      </dgm:t>
    </dgm:pt>
    <dgm:pt modelId="{C1609F8D-EE21-407A-A28D-C3D0C0D25B89}">
      <dgm:prSet phldrT="[Metin]"/>
      <dgm:spPr/>
      <dgm:t>
        <a:bodyPr/>
        <a:lstStyle/>
        <a:p>
          <a:r>
            <a:rPr lang="tr-TR" dirty="0"/>
            <a:t>Mortalitesi yüksek</a:t>
          </a:r>
        </a:p>
      </dgm:t>
    </dgm:pt>
    <dgm:pt modelId="{72745D44-EF27-4152-9390-E754262901CA}" type="parTrans" cxnId="{315B9DDE-D688-42F9-A965-4BB34F90A11D}">
      <dgm:prSet/>
      <dgm:spPr/>
      <dgm:t>
        <a:bodyPr/>
        <a:lstStyle/>
        <a:p>
          <a:endParaRPr lang="tr-TR"/>
        </a:p>
      </dgm:t>
    </dgm:pt>
    <dgm:pt modelId="{056AFA6F-0235-492E-9357-735193340E4B}" type="sibTrans" cxnId="{315B9DDE-D688-42F9-A965-4BB34F90A11D}">
      <dgm:prSet/>
      <dgm:spPr/>
      <dgm:t>
        <a:bodyPr/>
        <a:lstStyle/>
        <a:p>
          <a:endParaRPr lang="tr-TR"/>
        </a:p>
      </dgm:t>
    </dgm:pt>
    <dgm:pt modelId="{46ED8CE0-1782-4DE8-8184-3E299B6C3EE4}">
      <dgm:prSet phldrT="[Metin]"/>
      <dgm:spPr/>
      <dgm:t>
        <a:bodyPr/>
        <a:lstStyle/>
        <a:p>
          <a:r>
            <a:rPr lang="tr-TR" dirty="0"/>
            <a:t>Tedavisi sınırlı </a:t>
          </a:r>
        </a:p>
      </dgm:t>
    </dgm:pt>
    <dgm:pt modelId="{C96CDC5A-3375-41DE-B9F2-B2599C5D5C37}" type="parTrans" cxnId="{ECF3A407-A99B-4CBC-A10D-2B71A22D90FF}">
      <dgm:prSet/>
      <dgm:spPr/>
      <dgm:t>
        <a:bodyPr/>
        <a:lstStyle/>
        <a:p>
          <a:endParaRPr lang="tr-TR"/>
        </a:p>
      </dgm:t>
    </dgm:pt>
    <dgm:pt modelId="{67B36614-958F-4C9E-8DCC-B4C0087686EA}" type="sibTrans" cxnId="{ECF3A407-A99B-4CBC-A10D-2B71A22D90FF}">
      <dgm:prSet/>
      <dgm:spPr/>
      <dgm:t>
        <a:bodyPr/>
        <a:lstStyle/>
        <a:p>
          <a:endParaRPr lang="tr-TR"/>
        </a:p>
      </dgm:t>
    </dgm:pt>
    <dgm:pt modelId="{CFCDE053-6B70-45FE-B663-ED4F51CEE41A}">
      <dgm:prSet phldrT="[Metin]"/>
      <dgm:spPr/>
      <dgm:t>
        <a:bodyPr/>
        <a:lstStyle/>
        <a:p>
          <a:r>
            <a:rPr lang="tr-TR" dirty="0"/>
            <a:t>Orta</a:t>
          </a:r>
        </a:p>
      </dgm:t>
    </dgm:pt>
    <dgm:pt modelId="{65B12570-9A91-48B1-A1C9-1D3462CAD398}" type="parTrans" cxnId="{4BDE7D0D-E27A-4C72-B9ED-CCA7FC38DC84}">
      <dgm:prSet/>
      <dgm:spPr/>
      <dgm:t>
        <a:bodyPr/>
        <a:lstStyle/>
        <a:p>
          <a:endParaRPr lang="tr-TR"/>
        </a:p>
      </dgm:t>
    </dgm:pt>
    <dgm:pt modelId="{76063E0D-D21E-45B1-9D08-33ED334E7004}" type="sibTrans" cxnId="{4BDE7D0D-E27A-4C72-B9ED-CCA7FC38DC84}">
      <dgm:prSet/>
      <dgm:spPr/>
      <dgm:t>
        <a:bodyPr/>
        <a:lstStyle/>
        <a:p>
          <a:endParaRPr lang="tr-TR"/>
        </a:p>
      </dgm:t>
    </dgm:pt>
    <dgm:pt modelId="{90338B7D-B45B-45B0-9760-5034203DEF40}">
      <dgm:prSet phldrT="[Metin]"/>
      <dgm:spPr/>
      <dgm:t>
        <a:bodyPr/>
        <a:lstStyle/>
        <a:p>
          <a:r>
            <a:rPr lang="tr-TR" dirty="0"/>
            <a:t>Tedavi seçeneği olan </a:t>
          </a:r>
        </a:p>
      </dgm:t>
    </dgm:pt>
    <dgm:pt modelId="{CA6FBB09-64E6-4F3F-B05E-700305312B80}" type="parTrans" cxnId="{86A87135-05DD-494A-B8B8-E38FD7AA0D38}">
      <dgm:prSet/>
      <dgm:spPr/>
      <dgm:t>
        <a:bodyPr/>
        <a:lstStyle/>
        <a:p>
          <a:endParaRPr lang="tr-TR"/>
        </a:p>
      </dgm:t>
    </dgm:pt>
    <dgm:pt modelId="{06526270-EE6F-42D8-8502-42267EC8F6E2}" type="sibTrans" cxnId="{86A87135-05DD-494A-B8B8-E38FD7AA0D38}">
      <dgm:prSet/>
      <dgm:spPr/>
      <dgm:t>
        <a:bodyPr/>
        <a:lstStyle/>
        <a:p>
          <a:endParaRPr lang="tr-TR"/>
        </a:p>
      </dgm:t>
    </dgm:pt>
    <dgm:pt modelId="{290BB16E-B870-42EC-AD31-48396B866B80}">
      <dgm:prSet phldrT="[Metin]"/>
      <dgm:spPr/>
      <dgm:t>
        <a:bodyPr/>
        <a:lstStyle/>
        <a:p>
          <a:r>
            <a:rPr lang="tr-TR" dirty="0"/>
            <a:t>Bulaştırıcılığı yüksek </a:t>
          </a:r>
        </a:p>
      </dgm:t>
    </dgm:pt>
    <dgm:pt modelId="{4ED62887-BF7E-4DAA-A1E7-5346F82B4BCF}" type="parTrans" cxnId="{907FBC43-9B4E-4AB9-A05D-D077627F30A1}">
      <dgm:prSet/>
      <dgm:spPr/>
      <dgm:t>
        <a:bodyPr/>
        <a:lstStyle/>
        <a:p>
          <a:endParaRPr lang="tr-TR"/>
        </a:p>
      </dgm:t>
    </dgm:pt>
    <dgm:pt modelId="{F5720D3B-8B73-4AD4-98A2-6C5EB989DA1D}" type="sibTrans" cxnId="{907FBC43-9B4E-4AB9-A05D-D077627F30A1}">
      <dgm:prSet/>
      <dgm:spPr/>
      <dgm:t>
        <a:bodyPr/>
        <a:lstStyle/>
        <a:p>
          <a:endParaRPr lang="tr-TR"/>
        </a:p>
      </dgm:t>
    </dgm:pt>
    <dgm:pt modelId="{9C309FAB-5514-4A1D-B253-18534E938FDC}">
      <dgm:prSet phldrT="[Metin]"/>
      <dgm:spPr/>
      <dgm:t>
        <a:bodyPr/>
        <a:lstStyle/>
        <a:p>
          <a:r>
            <a:rPr lang="tr-TR" dirty="0"/>
            <a:t>Mortalitesi yüksek</a:t>
          </a:r>
        </a:p>
      </dgm:t>
    </dgm:pt>
    <dgm:pt modelId="{797C1A77-9A50-4195-B185-88AC45F1FCDB}" type="parTrans" cxnId="{EE8B6149-63ED-48E0-BA16-2AC3D1F96347}">
      <dgm:prSet/>
      <dgm:spPr/>
      <dgm:t>
        <a:bodyPr/>
        <a:lstStyle/>
        <a:p>
          <a:endParaRPr lang="tr-TR"/>
        </a:p>
      </dgm:t>
    </dgm:pt>
    <dgm:pt modelId="{4138AEBA-B4F7-40F4-87C4-F79D5A4AA059}" type="sibTrans" cxnId="{EE8B6149-63ED-48E0-BA16-2AC3D1F96347}">
      <dgm:prSet/>
      <dgm:spPr/>
      <dgm:t>
        <a:bodyPr/>
        <a:lstStyle/>
        <a:p>
          <a:endParaRPr lang="tr-TR"/>
        </a:p>
      </dgm:t>
    </dgm:pt>
    <dgm:pt modelId="{A2F37216-23B4-401D-97BF-DAAE6B080FE0}">
      <dgm:prSet phldrT="[Metin]"/>
      <dgm:spPr/>
      <dgm:t>
        <a:bodyPr/>
        <a:lstStyle/>
        <a:p>
          <a:r>
            <a:rPr lang="tr-TR" dirty="0"/>
            <a:t>Bulaştırıcılığı yüksek </a:t>
          </a:r>
        </a:p>
      </dgm:t>
    </dgm:pt>
    <dgm:pt modelId="{41BE185E-A593-4EE5-B276-C94DEAFFB7D8}" type="parTrans" cxnId="{E1362F7A-A6C6-4D3E-AE73-35097A541702}">
      <dgm:prSet/>
      <dgm:spPr/>
      <dgm:t>
        <a:bodyPr/>
        <a:lstStyle/>
        <a:p>
          <a:endParaRPr lang="tr-TR"/>
        </a:p>
      </dgm:t>
    </dgm:pt>
    <dgm:pt modelId="{F089AEFF-3F4B-4A04-8632-B2BD68D4C1E0}" type="sibTrans" cxnId="{E1362F7A-A6C6-4D3E-AE73-35097A541702}">
      <dgm:prSet/>
      <dgm:spPr/>
      <dgm:t>
        <a:bodyPr/>
        <a:lstStyle/>
        <a:p>
          <a:endParaRPr lang="tr-TR"/>
        </a:p>
      </dgm:t>
    </dgm:pt>
    <dgm:pt modelId="{023CAA25-BC65-4414-BDB1-055E8A8BDBB4}">
      <dgm:prSet phldrT="[Metin]"/>
      <dgm:spPr/>
      <dgm:t>
        <a:bodyPr/>
        <a:lstStyle/>
        <a:p>
          <a:r>
            <a:rPr lang="tr-TR" dirty="0"/>
            <a:t>Dirençli olma eğiliminde</a:t>
          </a:r>
        </a:p>
      </dgm:t>
    </dgm:pt>
    <dgm:pt modelId="{1AE094DC-BFE8-4C50-A1A9-5D8C9B50B390}" type="parTrans" cxnId="{E91EB587-527A-4324-9277-AE93C3E26749}">
      <dgm:prSet/>
      <dgm:spPr/>
      <dgm:t>
        <a:bodyPr/>
        <a:lstStyle/>
        <a:p>
          <a:endParaRPr lang="tr-TR"/>
        </a:p>
      </dgm:t>
    </dgm:pt>
    <dgm:pt modelId="{78EE911D-1FA6-4289-86D6-F03EC1F1E627}" type="sibTrans" cxnId="{E91EB587-527A-4324-9277-AE93C3E26749}">
      <dgm:prSet/>
      <dgm:spPr/>
      <dgm:t>
        <a:bodyPr/>
        <a:lstStyle/>
        <a:p>
          <a:endParaRPr lang="tr-TR"/>
        </a:p>
      </dgm:t>
    </dgm:pt>
    <dgm:pt modelId="{DBB3F9D7-D9D1-47EF-A2CC-0D840383B0E2}">
      <dgm:prSet phldrT="[Metin]"/>
      <dgm:spPr/>
      <dgm:t>
        <a:bodyPr/>
        <a:lstStyle/>
        <a:p>
          <a:r>
            <a:rPr lang="tr-TR" dirty="0"/>
            <a:t>Bazı coğrafik bölgelerde dirençli </a:t>
          </a:r>
        </a:p>
      </dgm:t>
    </dgm:pt>
    <dgm:pt modelId="{FFB6886E-952D-49F3-B57F-43A260450395}" type="parTrans" cxnId="{20AA914E-6648-4166-A504-91B440107F56}">
      <dgm:prSet/>
      <dgm:spPr/>
      <dgm:t>
        <a:bodyPr/>
        <a:lstStyle/>
        <a:p>
          <a:endParaRPr lang="tr-TR"/>
        </a:p>
      </dgm:t>
    </dgm:pt>
    <dgm:pt modelId="{72D55C37-5D5B-4519-A1FE-2A65CD8F758E}" type="sibTrans" cxnId="{20AA914E-6648-4166-A504-91B440107F56}">
      <dgm:prSet/>
      <dgm:spPr/>
      <dgm:t>
        <a:bodyPr/>
        <a:lstStyle/>
        <a:p>
          <a:endParaRPr lang="tr-TR"/>
        </a:p>
      </dgm:t>
    </dgm:pt>
    <dgm:pt modelId="{EA5AC151-190C-496C-AE7C-5CFBAA6B5F27}" type="pres">
      <dgm:prSet presAssocID="{C7E6C3F0-315F-4A95-BAB6-F502B72D1A72}" presName="Name0" presStyleCnt="0">
        <dgm:presLayoutVars>
          <dgm:dir/>
          <dgm:animLvl val="lvl"/>
          <dgm:resizeHandles val="exact"/>
        </dgm:presLayoutVars>
      </dgm:prSet>
      <dgm:spPr/>
    </dgm:pt>
    <dgm:pt modelId="{0AC7B111-E1EC-4842-9EC4-8C17FF595C3E}" type="pres">
      <dgm:prSet presAssocID="{59A663FD-99B5-4FEF-81AC-CEAFB1160BD3}" presName="composite" presStyleCnt="0"/>
      <dgm:spPr/>
    </dgm:pt>
    <dgm:pt modelId="{6513C9FC-5279-4DE4-878A-E8DC5E9304CB}" type="pres">
      <dgm:prSet presAssocID="{59A663FD-99B5-4FEF-81AC-CEAFB1160BD3}" presName="parTx" presStyleLbl="alignNode1" presStyleIdx="0" presStyleCnt="3">
        <dgm:presLayoutVars>
          <dgm:chMax val="0"/>
          <dgm:chPref val="0"/>
          <dgm:bulletEnabled val="1"/>
        </dgm:presLayoutVars>
      </dgm:prSet>
      <dgm:spPr/>
    </dgm:pt>
    <dgm:pt modelId="{420D9CFD-1047-4FFC-AC90-B0AACA8347B5}" type="pres">
      <dgm:prSet presAssocID="{59A663FD-99B5-4FEF-81AC-CEAFB1160BD3}" presName="desTx" presStyleLbl="alignAccFollowNode1" presStyleIdx="0" presStyleCnt="3">
        <dgm:presLayoutVars>
          <dgm:bulletEnabled val="1"/>
        </dgm:presLayoutVars>
      </dgm:prSet>
      <dgm:spPr/>
    </dgm:pt>
    <dgm:pt modelId="{B83976D8-F884-483C-B8BF-010A2C2F287C}" type="pres">
      <dgm:prSet presAssocID="{6F64C3A7-9DB3-4EBE-B30E-D2DEBDE38A37}" presName="space" presStyleCnt="0"/>
      <dgm:spPr/>
    </dgm:pt>
    <dgm:pt modelId="{A0E0ABD6-5A9B-4B15-93F8-04254C8F76C2}" type="pres">
      <dgm:prSet presAssocID="{45614A38-73F9-4D9D-82F1-4484348426EF}" presName="composite" presStyleCnt="0"/>
      <dgm:spPr/>
    </dgm:pt>
    <dgm:pt modelId="{D8A64622-75ED-4591-A17B-07BD28B178B1}" type="pres">
      <dgm:prSet presAssocID="{45614A38-73F9-4D9D-82F1-4484348426EF}" presName="parTx" presStyleLbl="alignNode1" presStyleIdx="1" presStyleCnt="3">
        <dgm:presLayoutVars>
          <dgm:chMax val="0"/>
          <dgm:chPref val="0"/>
          <dgm:bulletEnabled val="1"/>
        </dgm:presLayoutVars>
      </dgm:prSet>
      <dgm:spPr/>
    </dgm:pt>
    <dgm:pt modelId="{FF64E3E7-1FC4-4EEC-8018-FCDD270F9811}" type="pres">
      <dgm:prSet presAssocID="{45614A38-73F9-4D9D-82F1-4484348426EF}" presName="desTx" presStyleLbl="alignAccFollowNode1" presStyleIdx="1" presStyleCnt="3">
        <dgm:presLayoutVars>
          <dgm:bulletEnabled val="1"/>
        </dgm:presLayoutVars>
      </dgm:prSet>
      <dgm:spPr/>
    </dgm:pt>
    <dgm:pt modelId="{90F564BE-431D-486B-8A33-EE11B9EDD18E}" type="pres">
      <dgm:prSet presAssocID="{B6738C45-90D4-49B9-97AC-EE481E57A61B}" presName="space" presStyleCnt="0"/>
      <dgm:spPr/>
    </dgm:pt>
    <dgm:pt modelId="{D1C28590-052A-40F0-AE1C-70B685A7698B}" type="pres">
      <dgm:prSet presAssocID="{CFCDE053-6B70-45FE-B663-ED4F51CEE41A}" presName="composite" presStyleCnt="0"/>
      <dgm:spPr/>
    </dgm:pt>
    <dgm:pt modelId="{E13A8400-EEA2-449F-94DD-ABC0E3216BF8}" type="pres">
      <dgm:prSet presAssocID="{CFCDE053-6B70-45FE-B663-ED4F51CEE41A}" presName="parTx" presStyleLbl="alignNode1" presStyleIdx="2" presStyleCnt="3">
        <dgm:presLayoutVars>
          <dgm:chMax val="0"/>
          <dgm:chPref val="0"/>
          <dgm:bulletEnabled val="1"/>
        </dgm:presLayoutVars>
      </dgm:prSet>
      <dgm:spPr/>
    </dgm:pt>
    <dgm:pt modelId="{33BE7088-8699-4819-A7B5-49692878D791}" type="pres">
      <dgm:prSet presAssocID="{CFCDE053-6B70-45FE-B663-ED4F51CEE41A}" presName="desTx" presStyleLbl="alignAccFollowNode1" presStyleIdx="2" presStyleCnt="3">
        <dgm:presLayoutVars>
          <dgm:bulletEnabled val="1"/>
        </dgm:presLayoutVars>
      </dgm:prSet>
      <dgm:spPr/>
    </dgm:pt>
  </dgm:ptLst>
  <dgm:cxnLst>
    <dgm:cxn modelId="{BB0C1401-085A-4DD1-BCDA-BB5DD510FFDD}" type="presOf" srcId="{45614A38-73F9-4D9D-82F1-4484348426EF}" destId="{D8A64622-75ED-4591-A17B-07BD28B178B1}" srcOrd="0" destOrd="0" presId="urn:microsoft.com/office/officeart/2005/8/layout/hList1"/>
    <dgm:cxn modelId="{ECF3A407-A99B-4CBC-A10D-2B71A22D90FF}" srcId="{45614A38-73F9-4D9D-82F1-4484348426EF}" destId="{46ED8CE0-1782-4DE8-8184-3E299B6C3EE4}" srcOrd="1" destOrd="0" parTransId="{C96CDC5A-3375-41DE-B9F2-B2599C5D5C37}" sibTransId="{67B36614-958F-4C9E-8DCC-B4C0087686EA}"/>
    <dgm:cxn modelId="{4BDE7D0D-E27A-4C72-B9ED-CCA7FC38DC84}" srcId="{C7E6C3F0-315F-4A95-BAB6-F502B72D1A72}" destId="{CFCDE053-6B70-45FE-B663-ED4F51CEE41A}" srcOrd="2" destOrd="0" parTransId="{65B12570-9A91-48B1-A1C9-1D3462CAD398}" sibTransId="{76063E0D-D21E-45B1-9D08-33ED334E7004}"/>
    <dgm:cxn modelId="{9CA40A1B-5727-4CD7-8FEC-9FAB03AE33F2}" type="presOf" srcId="{0AA36307-89A8-43CA-A4F4-13D99D6FAA89}" destId="{420D9CFD-1047-4FFC-AC90-B0AACA8347B5}" srcOrd="0" destOrd="3" presId="urn:microsoft.com/office/officeart/2005/8/layout/hList1"/>
    <dgm:cxn modelId="{581FDE20-F03F-403A-838A-4ACA5E9C35FE}" srcId="{C7E6C3F0-315F-4A95-BAB6-F502B72D1A72}" destId="{45614A38-73F9-4D9D-82F1-4484348426EF}" srcOrd="1" destOrd="0" parTransId="{BA1DB042-1B3A-43E8-BC51-AF6C80BB0E9B}" sibTransId="{B6738C45-90D4-49B9-97AC-EE481E57A61B}"/>
    <dgm:cxn modelId="{69D6C123-ABB1-45C4-B712-A0B978BDC115}" type="presOf" srcId="{46ED8CE0-1782-4DE8-8184-3E299B6C3EE4}" destId="{FF64E3E7-1FC4-4EEC-8018-FCDD270F9811}" srcOrd="0" destOrd="1" presId="urn:microsoft.com/office/officeart/2005/8/layout/hList1"/>
    <dgm:cxn modelId="{86A87135-05DD-494A-B8B8-E38FD7AA0D38}" srcId="{CFCDE053-6B70-45FE-B663-ED4F51CEE41A}" destId="{90338B7D-B45B-45B0-9760-5034203DEF40}" srcOrd="0" destOrd="0" parTransId="{CA6FBB09-64E6-4F3F-B05E-700305312B80}" sibTransId="{06526270-EE6F-42D8-8502-42267EC8F6E2}"/>
    <dgm:cxn modelId="{907FBC43-9B4E-4AB9-A05D-D077627F30A1}" srcId="{59A663FD-99B5-4FEF-81AC-CEAFB1160BD3}" destId="{290BB16E-B870-42EC-AD31-48396B866B80}" srcOrd="2" destOrd="0" parTransId="{4ED62887-BF7E-4DAA-A1E7-5346F82B4BCF}" sibTransId="{F5720D3B-8B73-4AD4-98A2-6C5EB989DA1D}"/>
    <dgm:cxn modelId="{3E5FFC66-B178-4778-AB72-6D2B0E769CC1}" srcId="{C7E6C3F0-315F-4A95-BAB6-F502B72D1A72}" destId="{59A663FD-99B5-4FEF-81AC-CEAFB1160BD3}" srcOrd="0" destOrd="0" parTransId="{074EA0C5-5245-481B-9564-130878BD5205}" sibTransId="{6F64C3A7-9DB3-4EBE-B30E-D2DEBDE38A37}"/>
    <dgm:cxn modelId="{DDD17D47-1920-4911-9C1F-C77D247FB850}" type="presOf" srcId="{90338B7D-B45B-45B0-9760-5034203DEF40}" destId="{33BE7088-8699-4819-A7B5-49692878D791}" srcOrd="0" destOrd="0" presId="urn:microsoft.com/office/officeart/2005/8/layout/hList1"/>
    <dgm:cxn modelId="{EE8B6149-63ED-48E0-BA16-2AC3D1F96347}" srcId="{59A663FD-99B5-4FEF-81AC-CEAFB1160BD3}" destId="{9C309FAB-5514-4A1D-B253-18534E938FDC}" srcOrd="0" destOrd="0" parTransId="{797C1A77-9A50-4195-B185-88AC45F1FCDB}" sibTransId="{4138AEBA-B4F7-40F4-87C4-F79D5A4AA059}"/>
    <dgm:cxn modelId="{1F6F2C4E-AF8E-4118-A46F-1F4E3BCC93F8}" type="presOf" srcId="{9C309FAB-5514-4A1D-B253-18534E938FDC}" destId="{420D9CFD-1047-4FFC-AC90-B0AACA8347B5}" srcOrd="0" destOrd="0" presId="urn:microsoft.com/office/officeart/2005/8/layout/hList1"/>
    <dgm:cxn modelId="{20AA914E-6648-4166-A504-91B440107F56}" srcId="{CFCDE053-6B70-45FE-B663-ED4F51CEE41A}" destId="{DBB3F9D7-D9D1-47EF-A2CC-0D840383B0E2}" srcOrd="1" destOrd="0" parTransId="{FFB6886E-952D-49F3-B57F-43A260450395}" sibTransId="{72D55C37-5D5B-4519-A1FE-2A65CD8F758E}"/>
    <dgm:cxn modelId="{B4FFD271-60DD-4187-A89C-45659EC2F5CD}" type="presOf" srcId="{A2F37216-23B4-401D-97BF-DAAE6B080FE0}" destId="{FF64E3E7-1FC4-4EEC-8018-FCDD270F9811}" srcOrd="0" destOrd="2" presId="urn:microsoft.com/office/officeart/2005/8/layout/hList1"/>
    <dgm:cxn modelId="{AC584154-2FB9-46CF-AD80-BD0841C32B4A}" type="presOf" srcId="{59A663FD-99B5-4FEF-81AC-CEAFB1160BD3}" destId="{6513C9FC-5279-4DE4-878A-E8DC5E9304CB}" srcOrd="0" destOrd="0" presId="urn:microsoft.com/office/officeart/2005/8/layout/hList1"/>
    <dgm:cxn modelId="{E1362F7A-A6C6-4D3E-AE73-35097A541702}" srcId="{45614A38-73F9-4D9D-82F1-4484348426EF}" destId="{A2F37216-23B4-401D-97BF-DAAE6B080FE0}" srcOrd="2" destOrd="0" parTransId="{41BE185E-A593-4EE5-B276-C94DEAFFB7D8}" sibTransId="{F089AEFF-3F4B-4A04-8632-B2BD68D4C1E0}"/>
    <dgm:cxn modelId="{8E7B9184-B39C-4243-929B-65A4F69395FB}" type="presOf" srcId="{290BB16E-B870-42EC-AD31-48396B866B80}" destId="{420D9CFD-1047-4FFC-AC90-B0AACA8347B5}" srcOrd="0" destOrd="2" presId="urn:microsoft.com/office/officeart/2005/8/layout/hList1"/>
    <dgm:cxn modelId="{A8C91E87-5726-4294-AD7E-8F1F783180D9}" type="presOf" srcId="{C7E6C3F0-315F-4A95-BAB6-F502B72D1A72}" destId="{EA5AC151-190C-496C-AE7C-5CFBAA6B5F27}" srcOrd="0" destOrd="0" presId="urn:microsoft.com/office/officeart/2005/8/layout/hList1"/>
    <dgm:cxn modelId="{E91EB587-527A-4324-9277-AE93C3E26749}" srcId="{45614A38-73F9-4D9D-82F1-4484348426EF}" destId="{023CAA25-BC65-4414-BDB1-055E8A8BDBB4}" srcOrd="3" destOrd="0" parTransId="{1AE094DC-BFE8-4C50-A1A9-5D8C9B50B390}" sibTransId="{78EE911D-1FA6-4289-86D6-F03EC1F1E627}"/>
    <dgm:cxn modelId="{74025AA0-268C-43EF-9ECC-C743BBA9CAFA}" type="presOf" srcId="{CFCDE053-6B70-45FE-B663-ED4F51CEE41A}" destId="{E13A8400-EEA2-449F-94DD-ABC0E3216BF8}" srcOrd="0" destOrd="0" presId="urn:microsoft.com/office/officeart/2005/8/layout/hList1"/>
    <dgm:cxn modelId="{E93A8EA0-A069-4838-BF83-A14B84761D55}" srcId="{59A663FD-99B5-4FEF-81AC-CEAFB1160BD3}" destId="{F9348700-A51C-4B3B-BE0C-E4080D81CBFA}" srcOrd="1" destOrd="0" parTransId="{D3A6BDBB-2309-49CB-A0FE-4222D26F6EF3}" sibTransId="{70C75312-0B17-4B68-A9B8-5B3D047E521F}"/>
    <dgm:cxn modelId="{0DEB6EC5-7D84-4446-9BBF-540FC562FBB5}" srcId="{59A663FD-99B5-4FEF-81AC-CEAFB1160BD3}" destId="{0AA36307-89A8-43CA-A4F4-13D99D6FAA89}" srcOrd="3" destOrd="0" parTransId="{DF327A93-8B97-4BB7-BCC2-2823C169DF84}" sibTransId="{44F3B891-8DA1-4C44-9D9F-B13FCB531566}"/>
    <dgm:cxn modelId="{60BF3EDC-13BF-4695-9E68-3683BD343796}" type="presOf" srcId="{023CAA25-BC65-4414-BDB1-055E8A8BDBB4}" destId="{FF64E3E7-1FC4-4EEC-8018-FCDD270F9811}" srcOrd="0" destOrd="3" presId="urn:microsoft.com/office/officeart/2005/8/layout/hList1"/>
    <dgm:cxn modelId="{315B9DDE-D688-42F9-A965-4BB34F90A11D}" srcId="{45614A38-73F9-4D9D-82F1-4484348426EF}" destId="{C1609F8D-EE21-407A-A28D-C3D0C0D25B89}" srcOrd="0" destOrd="0" parTransId="{72745D44-EF27-4152-9390-E754262901CA}" sibTransId="{056AFA6F-0235-492E-9357-735193340E4B}"/>
    <dgm:cxn modelId="{34DB5FEC-68D3-40AA-8A81-9E54421B7BB0}" type="presOf" srcId="{C1609F8D-EE21-407A-A28D-C3D0C0D25B89}" destId="{FF64E3E7-1FC4-4EEC-8018-FCDD270F9811}" srcOrd="0" destOrd="0" presId="urn:microsoft.com/office/officeart/2005/8/layout/hList1"/>
    <dgm:cxn modelId="{1CC153EE-A34F-49AC-9A82-361FB17707A5}" type="presOf" srcId="{DBB3F9D7-D9D1-47EF-A2CC-0D840383B0E2}" destId="{33BE7088-8699-4819-A7B5-49692878D791}" srcOrd="0" destOrd="1" presId="urn:microsoft.com/office/officeart/2005/8/layout/hList1"/>
    <dgm:cxn modelId="{FF4171EF-A7B6-405D-97DD-BF50C57B4FFA}" type="presOf" srcId="{F9348700-A51C-4B3B-BE0C-E4080D81CBFA}" destId="{420D9CFD-1047-4FFC-AC90-B0AACA8347B5}" srcOrd="0" destOrd="1" presId="urn:microsoft.com/office/officeart/2005/8/layout/hList1"/>
    <dgm:cxn modelId="{E428F31B-3581-434D-B18B-54DB79FCAF47}" type="presParOf" srcId="{EA5AC151-190C-496C-AE7C-5CFBAA6B5F27}" destId="{0AC7B111-E1EC-4842-9EC4-8C17FF595C3E}" srcOrd="0" destOrd="0" presId="urn:microsoft.com/office/officeart/2005/8/layout/hList1"/>
    <dgm:cxn modelId="{C57D8A7B-8765-4A58-B22E-CC4B54C986E8}" type="presParOf" srcId="{0AC7B111-E1EC-4842-9EC4-8C17FF595C3E}" destId="{6513C9FC-5279-4DE4-878A-E8DC5E9304CB}" srcOrd="0" destOrd="0" presId="urn:microsoft.com/office/officeart/2005/8/layout/hList1"/>
    <dgm:cxn modelId="{65B39DC3-F72D-468E-93D6-84BF0E6B2345}" type="presParOf" srcId="{0AC7B111-E1EC-4842-9EC4-8C17FF595C3E}" destId="{420D9CFD-1047-4FFC-AC90-B0AACA8347B5}" srcOrd="1" destOrd="0" presId="urn:microsoft.com/office/officeart/2005/8/layout/hList1"/>
    <dgm:cxn modelId="{E602AC23-3E55-4B92-8FAE-E7E4EC73B385}" type="presParOf" srcId="{EA5AC151-190C-496C-AE7C-5CFBAA6B5F27}" destId="{B83976D8-F884-483C-B8BF-010A2C2F287C}" srcOrd="1" destOrd="0" presId="urn:microsoft.com/office/officeart/2005/8/layout/hList1"/>
    <dgm:cxn modelId="{0A788917-5722-4C59-85F6-3F8380C64756}" type="presParOf" srcId="{EA5AC151-190C-496C-AE7C-5CFBAA6B5F27}" destId="{A0E0ABD6-5A9B-4B15-93F8-04254C8F76C2}" srcOrd="2" destOrd="0" presId="urn:microsoft.com/office/officeart/2005/8/layout/hList1"/>
    <dgm:cxn modelId="{A1B6F21E-9EB1-44F5-87E9-92998C952301}" type="presParOf" srcId="{A0E0ABD6-5A9B-4B15-93F8-04254C8F76C2}" destId="{D8A64622-75ED-4591-A17B-07BD28B178B1}" srcOrd="0" destOrd="0" presId="urn:microsoft.com/office/officeart/2005/8/layout/hList1"/>
    <dgm:cxn modelId="{27755343-856B-4882-BFB1-4ED06593434D}" type="presParOf" srcId="{A0E0ABD6-5A9B-4B15-93F8-04254C8F76C2}" destId="{FF64E3E7-1FC4-4EEC-8018-FCDD270F9811}" srcOrd="1" destOrd="0" presId="urn:microsoft.com/office/officeart/2005/8/layout/hList1"/>
    <dgm:cxn modelId="{49234A19-97F6-47A2-B764-4C1517D8166B}" type="presParOf" srcId="{EA5AC151-190C-496C-AE7C-5CFBAA6B5F27}" destId="{90F564BE-431D-486B-8A33-EE11B9EDD18E}" srcOrd="3" destOrd="0" presId="urn:microsoft.com/office/officeart/2005/8/layout/hList1"/>
    <dgm:cxn modelId="{9507155A-2EA7-4C88-B649-73D8889B91C3}" type="presParOf" srcId="{EA5AC151-190C-496C-AE7C-5CFBAA6B5F27}" destId="{D1C28590-052A-40F0-AE1C-70B685A7698B}" srcOrd="4" destOrd="0" presId="urn:microsoft.com/office/officeart/2005/8/layout/hList1"/>
    <dgm:cxn modelId="{6BC8C000-3B2C-4BB0-9C25-3C4EA1389416}" type="presParOf" srcId="{D1C28590-052A-40F0-AE1C-70B685A7698B}" destId="{E13A8400-EEA2-449F-94DD-ABC0E3216BF8}" srcOrd="0" destOrd="0" presId="urn:microsoft.com/office/officeart/2005/8/layout/hList1"/>
    <dgm:cxn modelId="{138100B4-7065-477B-A320-CD0A60B419AD}" type="presParOf" srcId="{D1C28590-052A-40F0-AE1C-70B685A7698B}" destId="{33BE7088-8699-4819-A7B5-49692878D79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E6C3F0-315F-4A95-BAB6-F502B72D1A72}" type="doc">
      <dgm:prSet loTypeId="urn:microsoft.com/office/officeart/2005/8/layout/hList1" loCatId="list" qsTypeId="urn:microsoft.com/office/officeart/2005/8/quickstyle/simple1" qsCatId="simple" csTypeId="urn:microsoft.com/office/officeart/2005/8/colors/accent2_3" csCatId="accent2" phldr="1"/>
      <dgm:spPr/>
      <dgm:t>
        <a:bodyPr/>
        <a:lstStyle/>
        <a:p>
          <a:endParaRPr lang="tr-TR"/>
        </a:p>
      </dgm:t>
    </dgm:pt>
    <dgm:pt modelId="{59A663FD-99B5-4FEF-81AC-CEAFB1160BD3}">
      <dgm:prSet phldrT="[Metin]" custT="1"/>
      <dgm:spPr/>
      <dgm:t>
        <a:bodyPr/>
        <a:lstStyle/>
        <a:p>
          <a:r>
            <a:rPr lang="tr-TR" sz="1600" dirty="0"/>
            <a:t>Kritik</a:t>
          </a:r>
        </a:p>
      </dgm:t>
    </dgm:pt>
    <dgm:pt modelId="{074EA0C5-5245-481B-9564-130878BD5205}" type="parTrans" cxnId="{3E5FFC66-B178-4778-AB72-6D2B0E769CC1}">
      <dgm:prSet/>
      <dgm:spPr/>
      <dgm:t>
        <a:bodyPr/>
        <a:lstStyle/>
        <a:p>
          <a:endParaRPr lang="tr-TR" sz="1600"/>
        </a:p>
      </dgm:t>
    </dgm:pt>
    <dgm:pt modelId="{6F64C3A7-9DB3-4EBE-B30E-D2DEBDE38A37}" type="sibTrans" cxnId="{3E5FFC66-B178-4778-AB72-6D2B0E769CC1}">
      <dgm:prSet/>
      <dgm:spPr/>
      <dgm:t>
        <a:bodyPr/>
        <a:lstStyle/>
        <a:p>
          <a:endParaRPr lang="tr-TR" sz="1600"/>
        </a:p>
      </dgm:t>
    </dgm:pt>
    <dgm:pt modelId="{45614A38-73F9-4D9D-82F1-4484348426EF}">
      <dgm:prSet phldrT="[Metin]" custT="1"/>
      <dgm:spPr/>
      <dgm:t>
        <a:bodyPr/>
        <a:lstStyle/>
        <a:p>
          <a:r>
            <a:rPr lang="tr-TR" sz="1600" dirty="0"/>
            <a:t>Yüksek </a:t>
          </a:r>
        </a:p>
      </dgm:t>
    </dgm:pt>
    <dgm:pt modelId="{BA1DB042-1B3A-43E8-BC51-AF6C80BB0E9B}" type="parTrans" cxnId="{581FDE20-F03F-403A-838A-4ACA5E9C35FE}">
      <dgm:prSet/>
      <dgm:spPr/>
      <dgm:t>
        <a:bodyPr/>
        <a:lstStyle/>
        <a:p>
          <a:endParaRPr lang="tr-TR" sz="1600"/>
        </a:p>
      </dgm:t>
    </dgm:pt>
    <dgm:pt modelId="{B6738C45-90D4-49B9-97AC-EE481E57A61B}" type="sibTrans" cxnId="{581FDE20-F03F-403A-838A-4ACA5E9C35FE}">
      <dgm:prSet/>
      <dgm:spPr/>
      <dgm:t>
        <a:bodyPr/>
        <a:lstStyle/>
        <a:p>
          <a:endParaRPr lang="tr-TR" sz="1600"/>
        </a:p>
      </dgm:t>
    </dgm:pt>
    <dgm:pt modelId="{C1609F8D-EE21-407A-A28D-C3D0C0D25B89}">
      <dgm:prSet phldrT="[Metin]" custT="1"/>
      <dgm:spPr/>
      <dgm:t>
        <a:bodyPr/>
        <a:lstStyle/>
        <a:p>
          <a:r>
            <a:rPr lang="tr-TR" sz="1800" i="1" dirty="0" err="1"/>
            <a:t>Salmonella</a:t>
          </a:r>
          <a:r>
            <a:rPr lang="tr-TR" sz="1800" i="1" dirty="0"/>
            <a:t> </a:t>
          </a:r>
          <a:r>
            <a:rPr lang="tr-TR" sz="1800" dirty="0" err="1"/>
            <a:t>Typhi</a:t>
          </a:r>
          <a:r>
            <a:rPr lang="tr-TR" sz="1800" dirty="0"/>
            <a:t>                            (</a:t>
          </a:r>
          <a:r>
            <a:rPr lang="tr-TR" sz="1800" dirty="0" err="1"/>
            <a:t>Kinolon</a:t>
          </a:r>
          <a:r>
            <a:rPr lang="tr-TR" sz="1800" dirty="0"/>
            <a:t> dirençli)</a:t>
          </a:r>
        </a:p>
      </dgm:t>
    </dgm:pt>
    <dgm:pt modelId="{72745D44-EF27-4152-9390-E754262901CA}" type="parTrans" cxnId="{315B9DDE-D688-42F9-A965-4BB34F90A11D}">
      <dgm:prSet/>
      <dgm:spPr/>
      <dgm:t>
        <a:bodyPr/>
        <a:lstStyle/>
        <a:p>
          <a:endParaRPr lang="tr-TR" sz="1600"/>
        </a:p>
      </dgm:t>
    </dgm:pt>
    <dgm:pt modelId="{056AFA6F-0235-492E-9357-735193340E4B}" type="sibTrans" cxnId="{315B9DDE-D688-42F9-A965-4BB34F90A11D}">
      <dgm:prSet/>
      <dgm:spPr/>
      <dgm:t>
        <a:bodyPr/>
        <a:lstStyle/>
        <a:p>
          <a:endParaRPr lang="tr-TR" sz="1600"/>
        </a:p>
      </dgm:t>
    </dgm:pt>
    <dgm:pt modelId="{CFCDE053-6B70-45FE-B663-ED4F51CEE41A}">
      <dgm:prSet phldrT="[Metin]" custT="1"/>
      <dgm:spPr/>
      <dgm:t>
        <a:bodyPr/>
        <a:lstStyle/>
        <a:p>
          <a:r>
            <a:rPr lang="tr-TR" sz="1600" dirty="0"/>
            <a:t>Orta</a:t>
          </a:r>
        </a:p>
      </dgm:t>
    </dgm:pt>
    <dgm:pt modelId="{65B12570-9A91-48B1-A1C9-1D3462CAD398}" type="parTrans" cxnId="{4BDE7D0D-E27A-4C72-B9ED-CCA7FC38DC84}">
      <dgm:prSet/>
      <dgm:spPr/>
      <dgm:t>
        <a:bodyPr/>
        <a:lstStyle/>
        <a:p>
          <a:endParaRPr lang="tr-TR" sz="1600"/>
        </a:p>
      </dgm:t>
    </dgm:pt>
    <dgm:pt modelId="{76063E0D-D21E-45B1-9D08-33ED334E7004}" type="sibTrans" cxnId="{4BDE7D0D-E27A-4C72-B9ED-CCA7FC38DC84}">
      <dgm:prSet/>
      <dgm:spPr/>
      <dgm:t>
        <a:bodyPr/>
        <a:lstStyle/>
        <a:p>
          <a:endParaRPr lang="tr-TR" sz="1600"/>
        </a:p>
      </dgm:t>
    </dgm:pt>
    <dgm:pt modelId="{90338B7D-B45B-45B0-9760-5034203DEF40}">
      <dgm:prSet phldrT="[Metin]" custT="1"/>
      <dgm:spPr/>
      <dgm:t>
        <a:bodyPr/>
        <a:lstStyle/>
        <a:p>
          <a:r>
            <a:rPr lang="tr-TR" sz="1800" dirty="0"/>
            <a:t>Grup A streptokok (</a:t>
          </a:r>
          <a:r>
            <a:rPr lang="tr-TR" sz="1800" dirty="0" err="1"/>
            <a:t>Makrolid</a:t>
          </a:r>
          <a:r>
            <a:rPr lang="tr-TR" sz="1800" dirty="0"/>
            <a:t> dirençli)</a:t>
          </a:r>
        </a:p>
      </dgm:t>
    </dgm:pt>
    <dgm:pt modelId="{CA6FBB09-64E6-4F3F-B05E-700305312B80}" type="parTrans" cxnId="{86A87135-05DD-494A-B8B8-E38FD7AA0D38}">
      <dgm:prSet/>
      <dgm:spPr/>
      <dgm:t>
        <a:bodyPr/>
        <a:lstStyle/>
        <a:p>
          <a:endParaRPr lang="tr-TR" sz="1600"/>
        </a:p>
      </dgm:t>
    </dgm:pt>
    <dgm:pt modelId="{06526270-EE6F-42D8-8502-42267EC8F6E2}" type="sibTrans" cxnId="{86A87135-05DD-494A-B8B8-E38FD7AA0D38}">
      <dgm:prSet/>
      <dgm:spPr/>
      <dgm:t>
        <a:bodyPr/>
        <a:lstStyle/>
        <a:p>
          <a:endParaRPr lang="tr-TR" sz="1600"/>
        </a:p>
      </dgm:t>
    </dgm:pt>
    <dgm:pt modelId="{9C309FAB-5514-4A1D-B253-18534E938FDC}">
      <dgm:prSet phldrT="[Metin]" custT="1"/>
      <dgm:spPr/>
      <dgm:t>
        <a:bodyPr/>
        <a:lstStyle/>
        <a:p>
          <a:r>
            <a:rPr lang="tr-TR" sz="1800" dirty="0" err="1"/>
            <a:t>Enterobacterales</a:t>
          </a:r>
          <a:r>
            <a:rPr lang="tr-TR" sz="1800" dirty="0"/>
            <a:t> (</a:t>
          </a:r>
          <a:r>
            <a:rPr lang="tr-TR" sz="1800" dirty="0" err="1"/>
            <a:t>Karbapenem</a:t>
          </a:r>
          <a:r>
            <a:rPr lang="tr-TR" sz="1800" dirty="0"/>
            <a:t> dirençli) </a:t>
          </a:r>
        </a:p>
      </dgm:t>
    </dgm:pt>
    <dgm:pt modelId="{797C1A77-9A50-4195-B185-88AC45F1FCDB}" type="parTrans" cxnId="{EE8B6149-63ED-48E0-BA16-2AC3D1F96347}">
      <dgm:prSet/>
      <dgm:spPr/>
      <dgm:t>
        <a:bodyPr/>
        <a:lstStyle/>
        <a:p>
          <a:endParaRPr lang="tr-TR" sz="1600"/>
        </a:p>
      </dgm:t>
    </dgm:pt>
    <dgm:pt modelId="{4138AEBA-B4F7-40F4-87C4-F79D5A4AA059}" type="sibTrans" cxnId="{EE8B6149-63ED-48E0-BA16-2AC3D1F96347}">
      <dgm:prSet/>
      <dgm:spPr/>
      <dgm:t>
        <a:bodyPr/>
        <a:lstStyle/>
        <a:p>
          <a:endParaRPr lang="tr-TR" sz="1600"/>
        </a:p>
      </dgm:t>
    </dgm:pt>
    <dgm:pt modelId="{30A7700C-DCB6-4073-B108-D5EF522DAABD}">
      <dgm:prSet phldrT="[Metin]" custT="1"/>
      <dgm:spPr/>
      <dgm:t>
        <a:bodyPr/>
        <a:lstStyle/>
        <a:p>
          <a:r>
            <a:rPr lang="tr-TR" sz="1800" dirty="0" err="1"/>
            <a:t>Enterobacterales</a:t>
          </a:r>
          <a:r>
            <a:rPr lang="tr-TR" sz="1800" dirty="0"/>
            <a:t>                      (GSBL pozitif) </a:t>
          </a:r>
        </a:p>
      </dgm:t>
    </dgm:pt>
    <dgm:pt modelId="{2CCE5702-8BC1-43D1-8224-DA93347B636C}" type="parTrans" cxnId="{99B242AE-826A-4B7B-AC6C-31D9F6472D37}">
      <dgm:prSet/>
      <dgm:spPr/>
      <dgm:t>
        <a:bodyPr/>
        <a:lstStyle/>
        <a:p>
          <a:endParaRPr lang="tr-TR" sz="1600"/>
        </a:p>
      </dgm:t>
    </dgm:pt>
    <dgm:pt modelId="{63921402-9F06-47D8-8DD7-19E27FEDF7A8}" type="sibTrans" cxnId="{99B242AE-826A-4B7B-AC6C-31D9F6472D37}">
      <dgm:prSet/>
      <dgm:spPr/>
      <dgm:t>
        <a:bodyPr/>
        <a:lstStyle/>
        <a:p>
          <a:endParaRPr lang="tr-TR" sz="1600"/>
        </a:p>
      </dgm:t>
    </dgm:pt>
    <dgm:pt modelId="{01073E44-B421-4875-AB54-B5D23802D7C1}">
      <dgm:prSet phldrT="[Metin]" custT="1"/>
      <dgm:spPr/>
      <dgm:t>
        <a:bodyPr/>
        <a:lstStyle/>
        <a:p>
          <a:r>
            <a:rPr lang="tr-TR" sz="1800" i="1" dirty="0" err="1"/>
            <a:t>Acinetobacter</a:t>
          </a:r>
          <a:r>
            <a:rPr lang="tr-TR" sz="1800" dirty="0"/>
            <a:t> </a:t>
          </a:r>
          <a:r>
            <a:rPr lang="tr-TR" sz="1800" dirty="0" err="1"/>
            <a:t>spp</a:t>
          </a:r>
          <a:r>
            <a:rPr lang="tr-TR" sz="1800" dirty="0"/>
            <a:t>. (</a:t>
          </a:r>
          <a:r>
            <a:rPr lang="tr-TR" sz="1800" dirty="0" err="1"/>
            <a:t>karbapenem</a:t>
          </a:r>
          <a:r>
            <a:rPr lang="tr-TR" sz="1800" dirty="0"/>
            <a:t> dirençli</a:t>
          </a:r>
        </a:p>
      </dgm:t>
    </dgm:pt>
    <dgm:pt modelId="{1EFEF72E-7609-4B25-AEDB-6DB1F8984813}" type="parTrans" cxnId="{EFE05702-7F18-4108-9399-10390617D1A0}">
      <dgm:prSet/>
      <dgm:spPr/>
      <dgm:t>
        <a:bodyPr/>
        <a:lstStyle/>
        <a:p>
          <a:endParaRPr lang="tr-TR" sz="1600"/>
        </a:p>
      </dgm:t>
    </dgm:pt>
    <dgm:pt modelId="{91818FB2-8B40-40EC-BA08-DAB4DA8A9908}" type="sibTrans" cxnId="{EFE05702-7F18-4108-9399-10390617D1A0}">
      <dgm:prSet/>
      <dgm:spPr/>
      <dgm:t>
        <a:bodyPr/>
        <a:lstStyle/>
        <a:p>
          <a:endParaRPr lang="tr-TR" sz="1600"/>
        </a:p>
      </dgm:t>
    </dgm:pt>
    <dgm:pt modelId="{36913D81-E33D-4D20-8958-657BBEED5267}">
      <dgm:prSet phldrT="[Metin]" custT="1"/>
      <dgm:spPr/>
      <dgm:t>
        <a:bodyPr/>
        <a:lstStyle/>
        <a:p>
          <a:r>
            <a:rPr lang="tr-TR" sz="1800" i="1" dirty="0" err="1"/>
            <a:t>Shigella</a:t>
          </a:r>
          <a:r>
            <a:rPr lang="tr-TR" sz="1800" i="1" dirty="0"/>
            <a:t> </a:t>
          </a:r>
          <a:r>
            <a:rPr lang="tr-TR" sz="1800" dirty="0" err="1"/>
            <a:t>spp</a:t>
          </a:r>
          <a:r>
            <a:rPr lang="tr-TR" sz="1800" dirty="0"/>
            <a:t>.                                      (</a:t>
          </a:r>
          <a:r>
            <a:rPr lang="tr-TR" sz="1800" dirty="0" err="1"/>
            <a:t>Kinolon</a:t>
          </a:r>
          <a:r>
            <a:rPr lang="tr-TR" sz="1800" dirty="0"/>
            <a:t> dirençli)</a:t>
          </a:r>
        </a:p>
      </dgm:t>
    </dgm:pt>
    <dgm:pt modelId="{726DCBD5-967B-45B5-9C5F-FA2DB933AE75}" type="parTrans" cxnId="{F408CDB4-AD31-4255-952D-5CDC9168385F}">
      <dgm:prSet/>
      <dgm:spPr/>
      <dgm:t>
        <a:bodyPr/>
        <a:lstStyle/>
        <a:p>
          <a:endParaRPr lang="tr-TR" sz="1600"/>
        </a:p>
      </dgm:t>
    </dgm:pt>
    <dgm:pt modelId="{484C110B-C418-45C6-A19E-A574126F07DD}" type="sibTrans" cxnId="{F408CDB4-AD31-4255-952D-5CDC9168385F}">
      <dgm:prSet/>
      <dgm:spPr/>
      <dgm:t>
        <a:bodyPr/>
        <a:lstStyle/>
        <a:p>
          <a:endParaRPr lang="tr-TR" sz="1600"/>
        </a:p>
      </dgm:t>
    </dgm:pt>
    <dgm:pt modelId="{0B5F2C74-95CF-41F6-8B95-829D54E00E62}">
      <dgm:prSet phldrT="[Metin]" custT="1"/>
      <dgm:spPr/>
      <dgm:t>
        <a:bodyPr/>
        <a:lstStyle/>
        <a:p>
          <a:r>
            <a:rPr lang="tr-TR" sz="1800" b="0" i="1" dirty="0" err="1"/>
            <a:t>Enterococcus</a:t>
          </a:r>
          <a:r>
            <a:rPr lang="tr-TR" sz="1800" b="0" i="1" dirty="0"/>
            <a:t> </a:t>
          </a:r>
          <a:r>
            <a:rPr lang="tr-TR" sz="1800" b="0" i="1" dirty="0" err="1"/>
            <a:t>faecium</a:t>
          </a:r>
          <a:r>
            <a:rPr lang="tr-TR" sz="1800" b="0" i="1" dirty="0"/>
            <a:t>                       </a:t>
          </a:r>
          <a:r>
            <a:rPr lang="tr-TR" sz="1800" b="0" i="0" dirty="0"/>
            <a:t>(</a:t>
          </a:r>
          <a:r>
            <a:rPr lang="tr-TR" sz="1800" b="0" i="0" dirty="0" err="1"/>
            <a:t>Vankomisin</a:t>
          </a:r>
          <a:r>
            <a:rPr lang="tr-TR" sz="1800" b="0" i="0" dirty="0"/>
            <a:t> dirençli)</a:t>
          </a:r>
          <a:endParaRPr lang="tr-TR" sz="1800" dirty="0"/>
        </a:p>
      </dgm:t>
    </dgm:pt>
    <dgm:pt modelId="{D715EF0E-8C61-4570-9868-A0E89F98F9A4}" type="parTrans" cxnId="{E073AE29-E777-4951-8E54-9186EE0BE7AA}">
      <dgm:prSet/>
      <dgm:spPr/>
      <dgm:t>
        <a:bodyPr/>
        <a:lstStyle/>
        <a:p>
          <a:endParaRPr lang="tr-TR" sz="1600"/>
        </a:p>
      </dgm:t>
    </dgm:pt>
    <dgm:pt modelId="{9D365ADE-316A-48ED-B655-F61484788FC3}" type="sibTrans" cxnId="{E073AE29-E777-4951-8E54-9186EE0BE7AA}">
      <dgm:prSet/>
      <dgm:spPr/>
      <dgm:t>
        <a:bodyPr/>
        <a:lstStyle/>
        <a:p>
          <a:endParaRPr lang="tr-TR" sz="1600"/>
        </a:p>
      </dgm:t>
    </dgm:pt>
    <dgm:pt modelId="{7D0AB102-91A1-453A-95B1-39BA104479E2}">
      <dgm:prSet phldrT="[Metin]" custT="1"/>
      <dgm:spPr/>
      <dgm:t>
        <a:bodyPr/>
        <a:lstStyle/>
        <a:p>
          <a:r>
            <a:rPr lang="tr-TR" sz="1800" b="0" i="1" dirty="0" err="1"/>
            <a:t>Pseudomonas</a:t>
          </a:r>
          <a:r>
            <a:rPr lang="tr-TR" sz="1800" b="0" i="1" dirty="0"/>
            <a:t> </a:t>
          </a:r>
          <a:r>
            <a:rPr lang="tr-TR" sz="1800" b="0" i="1" dirty="0" err="1"/>
            <a:t>aeruginosa</a:t>
          </a:r>
          <a:r>
            <a:rPr lang="tr-TR" sz="1800" b="0" i="0" dirty="0"/>
            <a:t> (</a:t>
          </a:r>
          <a:r>
            <a:rPr lang="tr-TR" sz="1800" b="0" i="0" dirty="0" err="1"/>
            <a:t>Karbapenem</a:t>
          </a:r>
          <a:r>
            <a:rPr lang="tr-TR" sz="1800" b="0" i="0" dirty="0"/>
            <a:t> dirençli)</a:t>
          </a:r>
          <a:endParaRPr lang="tr-TR" sz="1800" dirty="0"/>
        </a:p>
      </dgm:t>
    </dgm:pt>
    <dgm:pt modelId="{F3B49CE7-E676-45C9-B6AA-3CA262DC2102}" type="parTrans" cxnId="{CD741D28-116F-49FC-9FE8-09F5511315EB}">
      <dgm:prSet/>
      <dgm:spPr/>
      <dgm:t>
        <a:bodyPr/>
        <a:lstStyle/>
        <a:p>
          <a:endParaRPr lang="tr-TR" sz="1600"/>
        </a:p>
      </dgm:t>
    </dgm:pt>
    <dgm:pt modelId="{8EC7114D-1EBE-489B-B38A-C5EA27287995}" type="sibTrans" cxnId="{CD741D28-116F-49FC-9FE8-09F5511315EB}">
      <dgm:prSet/>
      <dgm:spPr/>
      <dgm:t>
        <a:bodyPr/>
        <a:lstStyle/>
        <a:p>
          <a:endParaRPr lang="tr-TR" sz="1600"/>
        </a:p>
      </dgm:t>
    </dgm:pt>
    <dgm:pt modelId="{F435171E-F741-447B-AA64-53D8790F1942}">
      <dgm:prSet phldrT="[Metin]" custT="1"/>
      <dgm:spPr/>
      <dgm:t>
        <a:bodyPr/>
        <a:lstStyle/>
        <a:p>
          <a:r>
            <a:rPr lang="tr-TR" sz="1800" dirty="0" err="1"/>
            <a:t>Non</a:t>
          </a:r>
          <a:r>
            <a:rPr lang="tr-TR" sz="1800" dirty="0"/>
            <a:t> </a:t>
          </a:r>
          <a:r>
            <a:rPr lang="tr-TR" sz="1800" dirty="0" err="1"/>
            <a:t>tifoidal</a:t>
          </a:r>
          <a:r>
            <a:rPr lang="tr-TR" sz="1800" dirty="0"/>
            <a:t> </a:t>
          </a:r>
          <a:r>
            <a:rPr lang="tr-TR" sz="1800" dirty="0" err="1"/>
            <a:t>Salmonella</a:t>
          </a:r>
          <a:r>
            <a:rPr lang="tr-TR" sz="1800" dirty="0"/>
            <a:t>       (</a:t>
          </a:r>
          <a:r>
            <a:rPr lang="tr-TR" sz="1800" dirty="0" err="1"/>
            <a:t>Kinolon</a:t>
          </a:r>
          <a:r>
            <a:rPr lang="tr-TR" sz="1800" dirty="0"/>
            <a:t> dirençli) </a:t>
          </a:r>
        </a:p>
      </dgm:t>
    </dgm:pt>
    <dgm:pt modelId="{C446EFBE-BB5C-41C4-9215-158C8742CFD2}" type="parTrans" cxnId="{D5C42021-159D-4965-BA0E-651E8F5BF71A}">
      <dgm:prSet/>
      <dgm:spPr/>
      <dgm:t>
        <a:bodyPr/>
        <a:lstStyle/>
        <a:p>
          <a:endParaRPr lang="tr-TR" sz="1600"/>
        </a:p>
      </dgm:t>
    </dgm:pt>
    <dgm:pt modelId="{F4767DFF-7A85-469D-A268-5B1FDDFF5508}" type="sibTrans" cxnId="{D5C42021-159D-4965-BA0E-651E8F5BF71A}">
      <dgm:prSet/>
      <dgm:spPr/>
      <dgm:t>
        <a:bodyPr/>
        <a:lstStyle/>
        <a:p>
          <a:endParaRPr lang="tr-TR" sz="1600"/>
        </a:p>
      </dgm:t>
    </dgm:pt>
    <dgm:pt modelId="{6F7F7B1D-AF41-46DA-A2D1-8B1B10E2F19B}">
      <dgm:prSet phldrT="[Metin]" custT="1"/>
      <dgm:spPr/>
      <dgm:t>
        <a:bodyPr/>
        <a:lstStyle/>
        <a:p>
          <a:r>
            <a:rPr lang="tr-TR" sz="1800" b="0" i="1" dirty="0" err="1"/>
            <a:t>Neisseria</a:t>
          </a:r>
          <a:r>
            <a:rPr lang="tr-TR" sz="1800" b="0" i="1" dirty="0"/>
            <a:t> </a:t>
          </a:r>
          <a:r>
            <a:rPr lang="tr-TR" sz="1800" b="0" i="1" dirty="0" err="1"/>
            <a:t>gonorrhoeae</a:t>
          </a:r>
          <a:r>
            <a:rPr lang="tr-TR" sz="1800" b="0" i="1" dirty="0"/>
            <a:t>                    </a:t>
          </a:r>
          <a:r>
            <a:rPr lang="tr-TR" sz="1800" b="0" i="0" dirty="0"/>
            <a:t>(3. kuşak </a:t>
          </a:r>
          <a:r>
            <a:rPr lang="tr-TR" sz="1800" b="0" i="0" dirty="0" err="1"/>
            <a:t>sefalosporin</a:t>
          </a:r>
          <a:r>
            <a:rPr lang="tr-TR" sz="1800" b="0" i="0" dirty="0"/>
            <a:t> dirençli ve/veya </a:t>
          </a:r>
          <a:r>
            <a:rPr lang="tr-TR" sz="1800" b="0" i="0" dirty="0" err="1"/>
            <a:t>kinolon</a:t>
          </a:r>
          <a:r>
            <a:rPr lang="tr-TR" sz="1800" b="0" i="0" dirty="0"/>
            <a:t> dirençli)</a:t>
          </a:r>
          <a:endParaRPr lang="tr-TR" sz="1800" dirty="0"/>
        </a:p>
      </dgm:t>
    </dgm:pt>
    <dgm:pt modelId="{9D3FC4EF-CDD7-4F13-8A9B-4228676FF432}" type="parTrans" cxnId="{4E0191EC-3B66-4335-90EF-5CA9E760FF3A}">
      <dgm:prSet/>
      <dgm:spPr/>
      <dgm:t>
        <a:bodyPr/>
        <a:lstStyle/>
        <a:p>
          <a:endParaRPr lang="tr-TR" sz="1600"/>
        </a:p>
      </dgm:t>
    </dgm:pt>
    <dgm:pt modelId="{68EB9EF9-1702-4A94-8D12-81AB25E6B4AB}" type="sibTrans" cxnId="{4E0191EC-3B66-4335-90EF-5CA9E760FF3A}">
      <dgm:prSet/>
      <dgm:spPr/>
      <dgm:t>
        <a:bodyPr/>
        <a:lstStyle/>
        <a:p>
          <a:endParaRPr lang="tr-TR" sz="1600"/>
        </a:p>
      </dgm:t>
    </dgm:pt>
    <dgm:pt modelId="{49497FCA-42D7-4F81-9A91-66FCCCD6FF7C}">
      <dgm:prSet phldrT="[Metin]" custT="1"/>
      <dgm:spPr/>
      <dgm:t>
        <a:bodyPr/>
        <a:lstStyle/>
        <a:p>
          <a:r>
            <a:rPr lang="tr-TR" sz="1800" b="0" i="1" dirty="0" err="1"/>
            <a:t>Staphylococcus</a:t>
          </a:r>
          <a:r>
            <a:rPr lang="tr-TR" sz="1800" b="0" i="1" dirty="0"/>
            <a:t> </a:t>
          </a:r>
          <a:r>
            <a:rPr lang="tr-TR" sz="1800" b="0" i="1" dirty="0" err="1"/>
            <a:t>aureus</a:t>
          </a:r>
          <a:r>
            <a:rPr lang="tr-TR" sz="1800" b="0" i="1" dirty="0"/>
            <a:t>                    </a:t>
          </a:r>
          <a:r>
            <a:rPr lang="tr-TR" sz="1800" b="0" i="0" dirty="0"/>
            <a:t>(</a:t>
          </a:r>
          <a:r>
            <a:rPr lang="tr-TR" sz="1800" b="0" i="0" dirty="0" err="1"/>
            <a:t>Metisilin</a:t>
          </a:r>
          <a:r>
            <a:rPr lang="tr-TR" sz="1800" b="0" i="0" dirty="0"/>
            <a:t> dirençli)</a:t>
          </a:r>
          <a:endParaRPr lang="tr-TR" sz="1800" i="0" dirty="0"/>
        </a:p>
      </dgm:t>
    </dgm:pt>
    <dgm:pt modelId="{64DDFE8C-43E9-4FC1-9371-E6639C3CB324}" type="parTrans" cxnId="{11DAAA58-8117-49DB-9B10-7E0C72C878B5}">
      <dgm:prSet/>
      <dgm:spPr/>
      <dgm:t>
        <a:bodyPr/>
        <a:lstStyle/>
        <a:p>
          <a:endParaRPr lang="tr-TR" sz="1600"/>
        </a:p>
      </dgm:t>
    </dgm:pt>
    <dgm:pt modelId="{996D2505-BA62-47BD-8CD6-C3A7B08ED014}" type="sibTrans" cxnId="{11DAAA58-8117-49DB-9B10-7E0C72C878B5}">
      <dgm:prSet/>
      <dgm:spPr/>
      <dgm:t>
        <a:bodyPr/>
        <a:lstStyle/>
        <a:p>
          <a:endParaRPr lang="tr-TR" sz="1600"/>
        </a:p>
      </dgm:t>
    </dgm:pt>
    <dgm:pt modelId="{DFB88BB9-68D9-4B26-B441-3D233DB6DC41}">
      <dgm:prSet phldrT="[Metin]" custT="1"/>
      <dgm:spPr/>
      <dgm:t>
        <a:bodyPr/>
        <a:lstStyle/>
        <a:p>
          <a:r>
            <a:rPr lang="tr-TR" sz="1800" b="0" i="1" dirty="0" err="1"/>
            <a:t>Streptococcus</a:t>
          </a:r>
          <a:r>
            <a:rPr lang="tr-TR" sz="1800" b="0" i="1" dirty="0"/>
            <a:t> </a:t>
          </a:r>
          <a:r>
            <a:rPr lang="tr-TR" sz="1800" b="0" i="1" dirty="0" err="1"/>
            <a:t>pneumoniae</a:t>
          </a:r>
          <a:r>
            <a:rPr lang="tr-TR" sz="1800" b="0" i="0" dirty="0"/>
            <a:t> (Penisilin duyarlı olmayan)</a:t>
          </a:r>
          <a:endParaRPr lang="tr-TR" sz="1800" dirty="0"/>
        </a:p>
      </dgm:t>
    </dgm:pt>
    <dgm:pt modelId="{D2A7F654-4F39-4B52-9EFC-FAF245C330F5}" type="parTrans" cxnId="{15C8DFDE-641E-4C58-AD59-5BD2A3297BED}">
      <dgm:prSet/>
      <dgm:spPr/>
      <dgm:t>
        <a:bodyPr/>
        <a:lstStyle/>
        <a:p>
          <a:endParaRPr lang="tr-TR"/>
        </a:p>
      </dgm:t>
    </dgm:pt>
    <dgm:pt modelId="{BD6EC586-BBAE-49A1-AE04-3A63B6B4AB4B}" type="sibTrans" cxnId="{15C8DFDE-641E-4C58-AD59-5BD2A3297BED}">
      <dgm:prSet/>
      <dgm:spPr/>
      <dgm:t>
        <a:bodyPr/>
        <a:lstStyle/>
        <a:p>
          <a:endParaRPr lang="tr-TR"/>
        </a:p>
      </dgm:t>
    </dgm:pt>
    <dgm:pt modelId="{A2956E34-170D-4AFD-B014-3F34074CAF39}">
      <dgm:prSet phldrT="[Metin]" custT="1"/>
      <dgm:spPr/>
      <dgm:t>
        <a:bodyPr/>
        <a:lstStyle/>
        <a:p>
          <a:r>
            <a:rPr lang="tr-TR" sz="1800" b="0" i="1" dirty="0" err="1"/>
            <a:t>Haemophilus</a:t>
          </a:r>
          <a:r>
            <a:rPr lang="tr-TR" sz="1800" b="0" i="1" dirty="0"/>
            <a:t> </a:t>
          </a:r>
          <a:r>
            <a:rPr lang="tr-TR" sz="1800" b="0" i="1" dirty="0" err="1"/>
            <a:t>influenzae</a:t>
          </a:r>
          <a:r>
            <a:rPr lang="tr-TR" sz="1800" b="0" i="0" dirty="0"/>
            <a:t> (</a:t>
          </a:r>
          <a:r>
            <a:rPr lang="tr-TR" sz="1800" b="0" i="0" dirty="0" err="1"/>
            <a:t>Ampisilin</a:t>
          </a:r>
          <a:r>
            <a:rPr lang="tr-TR" sz="1800" b="0" i="0" dirty="0"/>
            <a:t> dirençli) </a:t>
          </a:r>
          <a:endParaRPr lang="tr-TR" sz="1800" dirty="0"/>
        </a:p>
      </dgm:t>
    </dgm:pt>
    <dgm:pt modelId="{C48651FA-F00B-461C-806C-ECB202816662}" type="parTrans" cxnId="{1747110E-54F5-4618-AF3D-2759C9D8196E}">
      <dgm:prSet/>
      <dgm:spPr/>
      <dgm:t>
        <a:bodyPr/>
        <a:lstStyle/>
        <a:p>
          <a:endParaRPr lang="tr-TR"/>
        </a:p>
      </dgm:t>
    </dgm:pt>
    <dgm:pt modelId="{920ADDB2-7098-484C-A11A-4AF5D6A53FFD}" type="sibTrans" cxnId="{1747110E-54F5-4618-AF3D-2759C9D8196E}">
      <dgm:prSet/>
      <dgm:spPr/>
      <dgm:t>
        <a:bodyPr/>
        <a:lstStyle/>
        <a:p>
          <a:endParaRPr lang="tr-TR"/>
        </a:p>
      </dgm:t>
    </dgm:pt>
    <dgm:pt modelId="{1FF1B523-04B4-4636-9068-EC773374B4B6}">
      <dgm:prSet phldrT="[Metin]" custT="1"/>
      <dgm:spPr/>
      <dgm:t>
        <a:bodyPr/>
        <a:lstStyle/>
        <a:p>
          <a:r>
            <a:rPr lang="tr-TR" sz="1800" dirty="0"/>
            <a:t>Grup B streptokok                      (Penisilin dirençli) </a:t>
          </a:r>
        </a:p>
      </dgm:t>
    </dgm:pt>
    <dgm:pt modelId="{0FF67843-2CE4-4294-8588-9BB5DD7CD739}" type="parTrans" cxnId="{14C9431E-BD85-47AE-AACF-D39523EEDC5A}">
      <dgm:prSet/>
      <dgm:spPr/>
      <dgm:t>
        <a:bodyPr/>
        <a:lstStyle/>
        <a:p>
          <a:endParaRPr lang="tr-TR"/>
        </a:p>
      </dgm:t>
    </dgm:pt>
    <dgm:pt modelId="{2E5B5345-DF1D-4180-B927-9BF95E8317A1}" type="sibTrans" cxnId="{14C9431E-BD85-47AE-AACF-D39523EEDC5A}">
      <dgm:prSet/>
      <dgm:spPr/>
      <dgm:t>
        <a:bodyPr/>
        <a:lstStyle/>
        <a:p>
          <a:endParaRPr lang="tr-TR"/>
        </a:p>
      </dgm:t>
    </dgm:pt>
    <dgm:pt modelId="{C11A9047-84A0-4B98-949B-48C00B3556CD}">
      <dgm:prSet phldrT="[Metin]" custT="1"/>
      <dgm:spPr/>
      <dgm:t>
        <a:bodyPr/>
        <a:lstStyle/>
        <a:p>
          <a:r>
            <a:rPr lang="tr-TR" sz="1800" i="1" dirty="0" err="1"/>
            <a:t>Mycobacterium</a:t>
          </a:r>
          <a:r>
            <a:rPr lang="tr-TR" sz="1800" i="1" dirty="0"/>
            <a:t> </a:t>
          </a:r>
          <a:r>
            <a:rPr lang="tr-TR" sz="1800" i="1" dirty="0" err="1"/>
            <a:t>tuberculosis</a:t>
          </a:r>
          <a:r>
            <a:rPr lang="tr-TR" sz="1800" i="1" dirty="0"/>
            <a:t>                </a:t>
          </a:r>
          <a:r>
            <a:rPr lang="tr-TR" sz="1800" dirty="0"/>
            <a:t>(</a:t>
          </a:r>
          <a:r>
            <a:rPr lang="tr-TR" sz="1800" dirty="0" err="1"/>
            <a:t>Rifampisin</a:t>
          </a:r>
          <a:r>
            <a:rPr lang="tr-TR" sz="1800" dirty="0"/>
            <a:t> dirençli)</a:t>
          </a:r>
        </a:p>
      </dgm:t>
    </dgm:pt>
    <dgm:pt modelId="{09380A5D-340B-4249-AF31-DBE8B1037859}" type="parTrans" cxnId="{37B5A258-BBE4-4EA5-9D26-713867543A75}">
      <dgm:prSet/>
      <dgm:spPr/>
      <dgm:t>
        <a:bodyPr/>
        <a:lstStyle/>
        <a:p>
          <a:endParaRPr lang="tr-TR"/>
        </a:p>
      </dgm:t>
    </dgm:pt>
    <dgm:pt modelId="{211A3C8F-2D7D-4EE0-9BB2-D7ACBF577771}" type="sibTrans" cxnId="{37B5A258-BBE4-4EA5-9D26-713867543A75}">
      <dgm:prSet/>
      <dgm:spPr/>
      <dgm:t>
        <a:bodyPr/>
        <a:lstStyle/>
        <a:p>
          <a:endParaRPr lang="tr-TR"/>
        </a:p>
      </dgm:t>
    </dgm:pt>
    <dgm:pt modelId="{ED922716-D10D-437F-ACAE-066C1007F2D9}">
      <dgm:prSet phldrT="[Metin]" custT="1"/>
      <dgm:spPr/>
      <dgm:t>
        <a:bodyPr/>
        <a:lstStyle/>
        <a:p>
          <a:endParaRPr lang="tr-TR" sz="1800" dirty="0"/>
        </a:p>
      </dgm:t>
    </dgm:pt>
    <dgm:pt modelId="{AC9BDFCE-ED8E-4D33-BB82-382700663DB4}" type="parTrans" cxnId="{392989A0-0A64-4156-9344-85A5C5163C1A}">
      <dgm:prSet/>
      <dgm:spPr/>
      <dgm:t>
        <a:bodyPr/>
        <a:lstStyle/>
        <a:p>
          <a:endParaRPr lang="tr-TR"/>
        </a:p>
      </dgm:t>
    </dgm:pt>
    <dgm:pt modelId="{8DA50210-754F-45F2-8383-DDE2FDA5E6AD}" type="sibTrans" cxnId="{392989A0-0A64-4156-9344-85A5C5163C1A}">
      <dgm:prSet/>
      <dgm:spPr/>
      <dgm:t>
        <a:bodyPr/>
        <a:lstStyle/>
        <a:p>
          <a:endParaRPr lang="tr-TR"/>
        </a:p>
      </dgm:t>
    </dgm:pt>
    <dgm:pt modelId="{FB64C100-339C-4204-B10F-A97924248A6E}">
      <dgm:prSet phldrT="[Metin]" custT="1"/>
      <dgm:spPr/>
      <dgm:t>
        <a:bodyPr/>
        <a:lstStyle/>
        <a:p>
          <a:endParaRPr lang="tr-TR" sz="1800" dirty="0"/>
        </a:p>
      </dgm:t>
    </dgm:pt>
    <dgm:pt modelId="{87AA67C8-BCD1-46C5-A0F6-44AD1127F29B}" type="parTrans" cxnId="{947A6AD8-6A7D-48FC-A801-B5B875A2E0D0}">
      <dgm:prSet/>
      <dgm:spPr/>
      <dgm:t>
        <a:bodyPr/>
        <a:lstStyle/>
        <a:p>
          <a:endParaRPr lang="tr-TR"/>
        </a:p>
      </dgm:t>
    </dgm:pt>
    <dgm:pt modelId="{E7316B86-D799-49B7-9DB8-5B3F1C70367C}" type="sibTrans" cxnId="{947A6AD8-6A7D-48FC-A801-B5B875A2E0D0}">
      <dgm:prSet/>
      <dgm:spPr/>
      <dgm:t>
        <a:bodyPr/>
        <a:lstStyle/>
        <a:p>
          <a:endParaRPr lang="tr-TR"/>
        </a:p>
      </dgm:t>
    </dgm:pt>
    <dgm:pt modelId="{461383CA-56FE-4259-BF4A-072454DFD122}">
      <dgm:prSet phldrT="[Metin]" custT="1"/>
      <dgm:spPr/>
      <dgm:t>
        <a:bodyPr/>
        <a:lstStyle/>
        <a:p>
          <a:endParaRPr lang="tr-TR" sz="1800" dirty="0"/>
        </a:p>
      </dgm:t>
    </dgm:pt>
    <dgm:pt modelId="{C69DFE92-EE47-4AD4-A8FC-E1F315E81424}" type="parTrans" cxnId="{61B34286-AAAA-4095-A50D-D6DE36A37EB4}">
      <dgm:prSet/>
      <dgm:spPr/>
      <dgm:t>
        <a:bodyPr/>
        <a:lstStyle/>
        <a:p>
          <a:endParaRPr lang="tr-TR"/>
        </a:p>
      </dgm:t>
    </dgm:pt>
    <dgm:pt modelId="{C8F56795-6780-4019-AF18-5A8BBB893E75}" type="sibTrans" cxnId="{61B34286-AAAA-4095-A50D-D6DE36A37EB4}">
      <dgm:prSet/>
      <dgm:spPr/>
      <dgm:t>
        <a:bodyPr/>
        <a:lstStyle/>
        <a:p>
          <a:endParaRPr lang="tr-TR"/>
        </a:p>
      </dgm:t>
    </dgm:pt>
    <dgm:pt modelId="{EA5AC151-190C-496C-AE7C-5CFBAA6B5F27}" type="pres">
      <dgm:prSet presAssocID="{C7E6C3F0-315F-4A95-BAB6-F502B72D1A72}" presName="Name0" presStyleCnt="0">
        <dgm:presLayoutVars>
          <dgm:dir/>
          <dgm:animLvl val="lvl"/>
          <dgm:resizeHandles val="exact"/>
        </dgm:presLayoutVars>
      </dgm:prSet>
      <dgm:spPr/>
    </dgm:pt>
    <dgm:pt modelId="{0AC7B111-E1EC-4842-9EC4-8C17FF595C3E}" type="pres">
      <dgm:prSet presAssocID="{59A663FD-99B5-4FEF-81AC-CEAFB1160BD3}" presName="composite" presStyleCnt="0"/>
      <dgm:spPr/>
    </dgm:pt>
    <dgm:pt modelId="{6513C9FC-5279-4DE4-878A-E8DC5E9304CB}" type="pres">
      <dgm:prSet presAssocID="{59A663FD-99B5-4FEF-81AC-CEAFB1160BD3}" presName="parTx" presStyleLbl="alignNode1" presStyleIdx="0" presStyleCnt="3">
        <dgm:presLayoutVars>
          <dgm:chMax val="0"/>
          <dgm:chPref val="0"/>
          <dgm:bulletEnabled val="1"/>
        </dgm:presLayoutVars>
      </dgm:prSet>
      <dgm:spPr/>
    </dgm:pt>
    <dgm:pt modelId="{420D9CFD-1047-4FFC-AC90-B0AACA8347B5}" type="pres">
      <dgm:prSet presAssocID="{59A663FD-99B5-4FEF-81AC-CEAFB1160BD3}" presName="desTx" presStyleLbl="alignAccFollowNode1" presStyleIdx="0" presStyleCnt="3">
        <dgm:presLayoutVars>
          <dgm:bulletEnabled val="1"/>
        </dgm:presLayoutVars>
      </dgm:prSet>
      <dgm:spPr/>
    </dgm:pt>
    <dgm:pt modelId="{B83976D8-F884-483C-B8BF-010A2C2F287C}" type="pres">
      <dgm:prSet presAssocID="{6F64C3A7-9DB3-4EBE-B30E-D2DEBDE38A37}" presName="space" presStyleCnt="0"/>
      <dgm:spPr/>
    </dgm:pt>
    <dgm:pt modelId="{A0E0ABD6-5A9B-4B15-93F8-04254C8F76C2}" type="pres">
      <dgm:prSet presAssocID="{45614A38-73F9-4D9D-82F1-4484348426EF}" presName="composite" presStyleCnt="0"/>
      <dgm:spPr/>
    </dgm:pt>
    <dgm:pt modelId="{D8A64622-75ED-4591-A17B-07BD28B178B1}" type="pres">
      <dgm:prSet presAssocID="{45614A38-73F9-4D9D-82F1-4484348426EF}" presName="parTx" presStyleLbl="alignNode1" presStyleIdx="1" presStyleCnt="3" custScaleX="108229">
        <dgm:presLayoutVars>
          <dgm:chMax val="0"/>
          <dgm:chPref val="0"/>
          <dgm:bulletEnabled val="1"/>
        </dgm:presLayoutVars>
      </dgm:prSet>
      <dgm:spPr/>
    </dgm:pt>
    <dgm:pt modelId="{FF64E3E7-1FC4-4EEC-8018-FCDD270F9811}" type="pres">
      <dgm:prSet presAssocID="{45614A38-73F9-4D9D-82F1-4484348426EF}" presName="desTx" presStyleLbl="alignAccFollowNode1" presStyleIdx="1" presStyleCnt="3" custScaleX="106707">
        <dgm:presLayoutVars>
          <dgm:bulletEnabled val="1"/>
        </dgm:presLayoutVars>
      </dgm:prSet>
      <dgm:spPr/>
    </dgm:pt>
    <dgm:pt modelId="{90F564BE-431D-486B-8A33-EE11B9EDD18E}" type="pres">
      <dgm:prSet presAssocID="{B6738C45-90D4-49B9-97AC-EE481E57A61B}" presName="space" presStyleCnt="0"/>
      <dgm:spPr/>
    </dgm:pt>
    <dgm:pt modelId="{D1C28590-052A-40F0-AE1C-70B685A7698B}" type="pres">
      <dgm:prSet presAssocID="{CFCDE053-6B70-45FE-B663-ED4F51CEE41A}" presName="composite" presStyleCnt="0"/>
      <dgm:spPr/>
    </dgm:pt>
    <dgm:pt modelId="{E13A8400-EEA2-449F-94DD-ABC0E3216BF8}" type="pres">
      <dgm:prSet presAssocID="{CFCDE053-6B70-45FE-B663-ED4F51CEE41A}" presName="parTx" presStyleLbl="alignNode1" presStyleIdx="2" presStyleCnt="3">
        <dgm:presLayoutVars>
          <dgm:chMax val="0"/>
          <dgm:chPref val="0"/>
          <dgm:bulletEnabled val="1"/>
        </dgm:presLayoutVars>
      </dgm:prSet>
      <dgm:spPr/>
    </dgm:pt>
    <dgm:pt modelId="{33BE7088-8699-4819-A7B5-49692878D791}" type="pres">
      <dgm:prSet presAssocID="{CFCDE053-6B70-45FE-B663-ED4F51CEE41A}" presName="desTx" presStyleLbl="alignAccFollowNode1" presStyleIdx="2" presStyleCnt="3">
        <dgm:presLayoutVars>
          <dgm:bulletEnabled val="1"/>
        </dgm:presLayoutVars>
      </dgm:prSet>
      <dgm:spPr/>
    </dgm:pt>
  </dgm:ptLst>
  <dgm:cxnLst>
    <dgm:cxn modelId="{BB0C1401-085A-4DD1-BCDA-BB5DD510FFDD}" type="presOf" srcId="{45614A38-73F9-4D9D-82F1-4484348426EF}" destId="{D8A64622-75ED-4591-A17B-07BD28B178B1}" srcOrd="0" destOrd="0" presId="urn:microsoft.com/office/officeart/2005/8/layout/hList1"/>
    <dgm:cxn modelId="{EFE05702-7F18-4108-9399-10390617D1A0}" srcId="{59A663FD-99B5-4FEF-81AC-CEAFB1160BD3}" destId="{01073E44-B421-4875-AB54-B5D23802D7C1}" srcOrd="2" destOrd="0" parTransId="{1EFEF72E-7609-4B25-AEDB-6DB1F8984813}" sibTransId="{91818FB2-8B40-40EC-BA08-DAB4DA8A9908}"/>
    <dgm:cxn modelId="{4BDE7D0D-E27A-4C72-B9ED-CCA7FC38DC84}" srcId="{C7E6C3F0-315F-4A95-BAB6-F502B72D1A72}" destId="{CFCDE053-6B70-45FE-B663-ED4F51CEE41A}" srcOrd="2" destOrd="0" parTransId="{65B12570-9A91-48B1-A1C9-1D3462CAD398}" sibTransId="{76063E0D-D21E-45B1-9D08-33ED334E7004}"/>
    <dgm:cxn modelId="{1747110E-54F5-4618-AF3D-2759C9D8196E}" srcId="{CFCDE053-6B70-45FE-B663-ED4F51CEE41A}" destId="{A2956E34-170D-4AFD-B014-3F34074CAF39}" srcOrd="2" destOrd="0" parTransId="{C48651FA-F00B-461C-806C-ECB202816662}" sibTransId="{920ADDB2-7098-484C-A11A-4AF5D6A53FFD}"/>
    <dgm:cxn modelId="{59DB0711-64E5-48A5-831D-4DB77A2F1F09}" type="presOf" srcId="{DFB88BB9-68D9-4B26-B441-3D233DB6DC41}" destId="{33BE7088-8699-4819-A7B5-49692878D791}" srcOrd="0" destOrd="1" presId="urn:microsoft.com/office/officeart/2005/8/layout/hList1"/>
    <dgm:cxn modelId="{49272C14-0FCF-4F66-B932-B1FC190F169F}" type="presOf" srcId="{1FF1B523-04B4-4636-9068-EC773374B4B6}" destId="{33BE7088-8699-4819-A7B5-49692878D791}" srcOrd="0" destOrd="3" presId="urn:microsoft.com/office/officeart/2005/8/layout/hList1"/>
    <dgm:cxn modelId="{14C9431E-BD85-47AE-AACF-D39523EEDC5A}" srcId="{CFCDE053-6B70-45FE-B663-ED4F51CEE41A}" destId="{1FF1B523-04B4-4636-9068-EC773374B4B6}" srcOrd="3" destOrd="0" parTransId="{0FF67843-2CE4-4294-8588-9BB5DD7CD739}" sibTransId="{2E5B5345-DF1D-4180-B927-9BF95E8317A1}"/>
    <dgm:cxn modelId="{581FDE20-F03F-403A-838A-4ACA5E9C35FE}" srcId="{C7E6C3F0-315F-4A95-BAB6-F502B72D1A72}" destId="{45614A38-73F9-4D9D-82F1-4484348426EF}" srcOrd="1" destOrd="0" parTransId="{BA1DB042-1B3A-43E8-BC51-AF6C80BB0E9B}" sibTransId="{B6738C45-90D4-49B9-97AC-EE481E57A61B}"/>
    <dgm:cxn modelId="{D5C42021-159D-4965-BA0E-651E8F5BF71A}" srcId="{45614A38-73F9-4D9D-82F1-4484348426EF}" destId="{F435171E-F741-447B-AA64-53D8790F1942}" srcOrd="4" destOrd="0" parTransId="{C446EFBE-BB5C-41C4-9215-158C8742CFD2}" sibTransId="{F4767DFF-7A85-469D-A268-5B1FDDFF5508}"/>
    <dgm:cxn modelId="{CD741D28-116F-49FC-9FE8-09F5511315EB}" srcId="{45614A38-73F9-4D9D-82F1-4484348426EF}" destId="{7D0AB102-91A1-453A-95B1-39BA104479E2}" srcOrd="3" destOrd="0" parTransId="{F3B49CE7-E676-45C9-B6AA-3CA262DC2102}" sibTransId="{8EC7114D-1EBE-489B-B38A-C5EA27287995}"/>
    <dgm:cxn modelId="{E073AE29-E777-4951-8E54-9186EE0BE7AA}" srcId="{45614A38-73F9-4D9D-82F1-4484348426EF}" destId="{0B5F2C74-95CF-41F6-8B95-829D54E00E62}" srcOrd="2" destOrd="0" parTransId="{D715EF0E-8C61-4570-9868-A0E89F98F9A4}" sibTransId="{9D365ADE-316A-48ED-B655-F61484788FC3}"/>
    <dgm:cxn modelId="{86A87135-05DD-494A-B8B8-E38FD7AA0D38}" srcId="{CFCDE053-6B70-45FE-B663-ED4F51CEE41A}" destId="{90338B7D-B45B-45B0-9760-5034203DEF40}" srcOrd="0" destOrd="0" parTransId="{CA6FBB09-64E6-4F3F-B05E-700305312B80}" sibTransId="{06526270-EE6F-42D8-8502-42267EC8F6E2}"/>
    <dgm:cxn modelId="{713D2B40-CCF1-4478-82CA-5BD67DF65581}" type="presOf" srcId="{F435171E-F741-447B-AA64-53D8790F1942}" destId="{FF64E3E7-1FC4-4EEC-8018-FCDD270F9811}" srcOrd="0" destOrd="4" presId="urn:microsoft.com/office/officeart/2005/8/layout/hList1"/>
    <dgm:cxn modelId="{3E5FFC66-B178-4778-AB72-6D2B0E769CC1}" srcId="{C7E6C3F0-315F-4A95-BAB6-F502B72D1A72}" destId="{59A663FD-99B5-4FEF-81AC-CEAFB1160BD3}" srcOrd="0" destOrd="0" parTransId="{074EA0C5-5245-481B-9564-130878BD5205}" sibTransId="{6F64C3A7-9DB3-4EBE-B30E-D2DEBDE38A37}"/>
    <dgm:cxn modelId="{DDD17D47-1920-4911-9C1F-C77D247FB850}" type="presOf" srcId="{90338B7D-B45B-45B0-9760-5034203DEF40}" destId="{33BE7088-8699-4819-A7B5-49692878D791}" srcOrd="0" destOrd="0" presId="urn:microsoft.com/office/officeart/2005/8/layout/hList1"/>
    <dgm:cxn modelId="{EE8B6149-63ED-48E0-BA16-2AC3D1F96347}" srcId="{59A663FD-99B5-4FEF-81AC-CEAFB1160BD3}" destId="{9C309FAB-5514-4A1D-B253-18534E938FDC}" srcOrd="0" destOrd="0" parTransId="{797C1A77-9A50-4195-B185-88AC45F1FCDB}" sibTransId="{4138AEBA-B4F7-40F4-87C4-F79D5A4AA059}"/>
    <dgm:cxn modelId="{1F6F2C4E-AF8E-4118-A46F-1F4E3BCC93F8}" type="presOf" srcId="{9C309FAB-5514-4A1D-B253-18534E938FDC}" destId="{420D9CFD-1047-4FFC-AC90-B0AACA8347B5}" srcOrd="0" destOrd="0" presId="urn:microsoft.com/office/officeart/2005/8/layout/hList1"/>
    <dgm:cxn modelId="{CB725770-46A7-46EE-B265-6BE35E47994D}" type="presOf" srcId="{49497FCA-42D7-4F81-9A91-66FCCCD6FF7C}" destId="{FF64E3E7-1FC4-4EEC-8018-FCDD270F9811}" srcOrd="0" destOrd="6" presId="urn:microsoft.com/office/officeart/2005/8/layout/hList1"/>
    <dgm:cxn modelId="{AC584154-2FB9-46CF-AD80-BD0841C32B4A}" type="presOf" srcId="{59A663FD-99B5-4FEF-81AC-CEAFB1160BD3}" destId="{6513C9FC-5279-4DE4-878A-E8DC5E9304CB}" srcOrd="0" destOrd="0" presId="urn:microsoft.com/office/officeart/2005/8/layout/hList1"/>
    <dgm:cxn modelId="{37B5A258-BBE4-4EA5-9D26-713867543A75}" srcId="{59A663FD-99B5-4FEF-81AC-CEAFB1160BD3}" destId="{C11A9047-84A0-4B98-949B-48C00B3556CD}" srcOrd="6" destOrd="0" parTransId="{09380A5D-340B-4249-AF31-DBE8B1037859}" sibTransId="{211A3C8F-2D7D-4EE0-9BB2-D7ACBF577771}"/>
    <dgm:cxn modelId="{11DAAA58-8117-49DB-9B10-7E0C72C878B5}" srcId="{45614A38-73F9-4D9D-82F1-4484348426EF}" destId="{49497FCA-42D7-4F81-9A91-66FCCCD6FF7C}" srcOrd="6" destOrd="0" parTransId="{64DDFE8C-43E9-4FC1-9371-E6639C3CB324}" sibTransId="{996D2505-BA62-47BD-8CD6-C3A7B08ED014}"/>
    <dgm:cxn modelId="{61B34286-AAAA-4095-A50D-D6DE36A37EB4}" srcId="{59A663FD-99B5-4FEF-81AC-CEAFB1160BD3}" destId="{461383CA-56FE-4259-BF4A-072454DFD122}" srcOrd="5" destOrd="0" parTransId="{C69DFE92-EE47-4AD4-A8FC-E1F315E81424}" sibTransId="{C8F56795-6780-4019-AF18-5A8BBB893E75}"/>
    <dgm:cxn modelId="{A8C91E87-5726-4294-AD7E-8F1F783180D9}" type="presOf" srcId="{C7E6C3F0-315F-4A95-BAB6-F502B72D1A72}" destId="{EA5AC151-190C-496C-AE7C-5CFBAA6B5F27}" srcOrd="0" destOrd="0" presId="urn:microsoft.com/office/officeart/2005/8/layout/hList1"/>
    <dgm:cxn modelId="{F0A70D8B-93AF-45BA-A4DC-F864714090C2}" type="presOf" srcId="{A2956E34-170D-4AFD-B014-3F34074CAF39}" destId="{33BE7088-8699-4819-A7B5-49692878D791}" srcOrd="0" destOrd="2" presId="urn:microsoft.com/office/officeart/2005/8/layout/hList1"/>
    <dgm:cxn modelId="{D6777292-A4BF-4E6C-8B90-2BC1FDD03651}" type="presOf" srcId="{C11A9047-84A0-4B98-949B-48C00B3556CD}" destId="{420D9CFD-1047-4FFC-AC90-B0AACA8347B5}" srcOrd="0" destOrd="6" presId="urn:microsoft.com/office/officeart/2005/8/layout/hList1"/>
    <dgm:cxn modelId="{917FEB93-08A2-4D94-83EF-865BAE890958}" type="presOf" srcId="{7D0AB102-91A1-453A-95B1-39BA104479E2}" destId="{FF64E3E7-1FC4-4EEC-8018-FCDD270F9811}" srcOrd="0" destOrd="3" presId="urn:microsoft.com/office/officeart/2005/8/layout/hList1"/>
    <dgm:cxn modelId="{74025AA0-268C-43EF-9ECC-C743BBA9CAFA}" type="presOf" srcId="{CFCDE053-6B70-45FE-B663-ED4F51CEE41A}" destId="{E13A8400-EEA2-449F-94DD-ABC0E3216BF8}" srcOrd="0" destOrd="0" presId="urn:microsoft.com/office/officeart/2005/8/layout/hList1"/>
    <dgm:cxn modelId="{392989A0-0A64-4156-9344-85A5C5163C1A}" srcId="{59A663FD-99B5-4FEF-81AC-CEAFB1160BD3}" destId="{ED922716-D10D-437F-ACAE-066C1007F2D9}" srcOrd="3" destOrd="0" parTransId="{AC9BDFCE-ED8E-4D33-BB82-382700663DB4}" sibTransId="{8DA50210-754F-45F2-8383-DDE2FDA5E6AD}"/>
    <dgm:cxn modelId="{99B242AE-826A-4B7B-AC6C-31D9F6472D37}" srcId="{59A663FD-99B5-4FEF-81AC-CEAFB1160BD3}" destId="{30A7700C-DCB6-4073-B108-D5EF522DAABD}" srcOrd="1" destOrd="0" parTransId="{2CCE5702-8BC1-43D1-8224-DA93347B636C}" sibTransId="{63921402-9F06-47D8-8DD7-19E27FEDF7A8}"/>
    <dgm:cxn modelId="{F408CDB4-AD31-4255-952D-5CDC9168385F}" srcId="{45614A38-73F9-4D9D-82F1-4484348426EF}" destId="{36913D81-E33D-4D20-8958-657BBEED5267}" srcOrd="1" destOrd="0" parTransId="{726DCBD5-967B-45B5-9C5F-FA2DB933AE75}" sibTransId="{484C110B-C418-45C6-A19E-A574126F07DD}"/>
    <dgm:cxn modelId="{51347FBC-2A03-44BE-9E14-7144EB8761A4}" type="presOf" srcId="{ED922716-D10D-437F-ACAE-066C1007F2D9}" destId="{420D9CFD-1047-4FFC-AC90-B0AACA8347B5}" srcOrd="0" destOrd="3" presId="urn:microsoft.com/office/officeart/2005/8/layout/hList1"/>
    <dgm:cxn modelId="{0E71F4C2-607A-4BA0-9457-4A5D45D4D660}" type="presOf" srcId="{01073E44-B421-4875-AB54-B5D23802D7C1}" destId="{420D9CFD-1047-4FFC-AC90-B0AACA8347B5}" srcOrd="0" destOrd="2" presId="urn:microsoft.com/office/officeart/2005/8/layout/hList1"/>
    <dgm:cxn modelId="{13B199D4-BA35-4CE5-AC95-206751BB90A3}" type="presOf" srcId="{461383CA-56FE-4259-BF4A-072454DFD122}" destId="{420D9CFD-1047-4FFC-AC90-B0AACA8347B5}" srcOrd="0" destOrd="5" presId="urn:microsoft.com/office/officeart/2005/8/layout/hList1"/>
    <dgm:cxn modelId="{842DE6D4-CF32-4CE6-B9F2-1D6E3CD8C50B}" type="presOf" srcId="{30A7700C-DCB6-4073-B108-D5EF522DAABD}" destId="{420D9CFD-1047-4FFC-AC90-B0AACA8347B5}" srcOrd="0" destOrd="1" presId="urn:microsoft.com/office/officeart/2005/8/layout/hList1"/>
    <dgm:cxn modelId="{B1E31CD5-6E07-41D6-A618-3F174E043A7B}" type="presOf" srcId="{36913D81-E33D-4D20-8958-657BBEED5267}" destId="{FF64E3E7-1FC4-4EEC-8018-FCDD270F9811}" srcOrd="0" destOrd="1" presId="urn:microsoft.com/office/officeart/2005/8/layout/hList1"/>
    <dgm:cxn modelId="{947A6AD8-6A7D-48FC-A801-B5B875A2E0D0}" srcId="{59A663FD-99B5-4FEF-81AC-CEAFB1160BD3}" destId="{FB64C100-339C-4204-B10F-A97924248A6E}" srcOrd="4" destOrd="0" parTransId="{87AA67C8-BCD1-46C5-A0F6-44AD1127F29B}" sibTransId="{E7316B86-D799-49B7-9DB8-5B3F1C70367C}"/>
    <dgm:cxn modelId="{315B9DDE-D688-42F9-A965-4BB34F90A11D}" srcId="{45614A38-73F9-4D9D-82F1-4484348426EF}" destId="{C1609F8D-EE21-407A-A28D-C3D0C0D25B89}" srcOrd="0" destOrd="0" parTransId="{72745D44-EF27-4152-9390-E754262901CA}" sibTransId="{056AFA6F-0235-492E-9357-735193340E4B}"/>
    <dgm:cxn modelId="{15C8DFDE-641E-4C58-AD59-5BD2A3297BED}" srcId="{CFCDE053-6B70-45FE-B663-ED4F51CEE41A}" destId="{DFB88BB9-68D9-4B26-B441-3D233DB6DC41}" srcOrd="1" destOrd="0" parTransId="{D2A7F654-4F39-4B52-9EFC-FAF245C330F5}" sibTransId="{BD6EC586-BBAE-49A1-AE04-3A63B6B4AB4B}"/>
    <dgm:cxn modelId="{B8E78AEB-3062-4025-8767-8E2CD57999BE}" type="presOf" srcId="{6F7F7B1D-AF41-46DA-A2D1-8B1B10E2F19B}" destId="{FF64E3E7-1FC4-4EEC-8018-FCDD270F9811}" srcOrd="0" destOrd="5" presId="urn:microsoft.com/office/officeart/2005/8/layout/hList1"/>
    <dgm:cxn modelId="{34DB5FEC-68D3-40AA-8A81-9E54421B7BB0}" type="presOf" srcId="{C1609F8D-EE21-407A-A28D-C3D0C0D25B89}" destId="{FF64E3E7-1FC4-4EEC-8018-FCDD270F9811}" srcOrd="0" destOrd="0" presId="urn:microsoft.com/office/officeart/2005/8/layout/hList1"/>
    <dgm:cxn modelId="{4E0191EC-3B66-4335-90EF-5CA9E760FF3A}" srcId="{45614A38-73F9-4D9D-82F1-4484348426EF}" destId="{6F7F7B1D-AF41-46DA-A2D1-8B1B10E2F19B}" srcOrd="5" destOrd="0" parTransId="{9D3FC4EF-CDD7-4F13-8A9B-4228676FF432}" sibTransId="{68EB9EF9-1702-4A94-8D12-81AB25E6B4AB}"/>
    <dgm:cxn modelId="{395B9FF4-23A7-4C56-AE20-C65F65495A33}" type="presOf" srcId="{0B5F2C74-95CF-41F6-8B95-829D54E00E62}" destId="{FF64E3E7-1FC4-4EEC-8018-FCDD270F9811}" srcOrd="0" destOrd="2" presId="urn:microsoft.com/office/officeart/2005/8/layout/hList1"/>
    <dgm:cxn modelId="{47E769F5-EBBA-47AC-A5F0-1268B4439709}" type="presOf" srcId="{FB64C100-339C-4204-B10F-A97924248A6E}" destId="{420D9CFD-1047-4FFC-AC90-B0AACA8347B5}" srcOrd="0" destOrd="4" presId="urn:microsoft.com/office/officeart/2005/8/layout/hList1"/>
    <dgm:cxn modelId="{E428F31B-3581-434D-B18B-54DB79FCAF47}" type="presParOf" srcId="{EA5AC151-190C-496C-AE7C-5CFBAA6B5F27}" destId="{0AC7B111-E1EC-4842-9EC4-8C17FF595C3E}" srcOrd="0" destOrd="0" presId="urn:microsoft.com/office/officeart/2005/8/layout/hList1"/>
    <dgm:cxn modelId="{C57D8A7B-8765-4A58-B22E-CC4B54C986E8}" type="presParOf" srcId="{0AC7B111-E1EC-4842-9EC4-8C17FF595C3E}" destId="{6513C9FC-5279-4DE4-878A-E8DC5E9304CB}" srcOrd="0" destOrd="0" presId="urn:microsoft.com/office/officeart/2005/8/layout/hList1"/>
    <dgm:cxn modelId="{65B39DC3-F72D-468E-93D6-84BF0E6B2345}" type="presParOf" srcId="{0AC7B111-E1EC-4842-9EC4-8C17FF595C3E}" destId="{420D9CFD-1047-4FFC-AC90-B0AACA8347B5}" srcOrd="1" destOrd="0" presId="urn:microsoft.com/office/officeart/2005/8/layout/hList1"/>
    <dgm:cxn modelId="{E602AC23-3E55-4B92-8FAE-E7E4EC73B385}" type="presParOf" srcId="{EA5AC151-190C-496C-AE7C-5CFBAA6B5F27}" destId="{B83976D8-F884-483C-B8BF-010A2C2F287C}" srcOrd="1" destOrd="0" presId="urn:microsoft.com/office/officeart/2005/8/layout/hList1"/>
    <dgm:cxn modelId="{0A788917-5722-4C59-85F6-3F8380C64756}" type="presParOf" srcId="{EA5AC151-190C-496C-AE7C-5CFBAA6B5F27}" destId="{A0E0ABD6-5A9B-4B15-93F8-04254C8F76C2}" srcOrd="2" destOrd="0" presId="urn:microsoft.com/office/officeart/2005/8/layout/hList1"/>
    <dgm:cxn modelId="{A1B6F21E-9EB1-44F5-87E9-92998C952301}" type="presParOf" srcId="{A0E0ABD6-5A9B-4B15-93F8-04254C8F76C2}" destId="{D8A64622-75ED-4591-A17B-07BD28B178B1}" srcOrd="0" destOrd="0" presId="urn:microsoft.com/office/officeart/2005/8/layout/hList1"/>
    <dgm:cxn modelId="{27755343-856B-4882-BFB1-4ED06593434D}" type="presParOf" srcId="{A0E0ABD6-5A9B-4B15-93F8-04254C8F76C2}" destId="{FF64E3E7-1FC4-4EEC-8018-FCDD270F9811}" srcOrd="1" destOrd="0" presId="urn:microsoft.com/office/officeart/2005/8/layout/hList1"/>
    <dgm:cxn modelId="{49234A19-97F6-47A2-B764-4C1517D8166B}" type="presParOf" srcId="{EA5AC151-190C-496C-AE7C-5CFBAA6B5F27}" destId="{90F564BE-431D-486B-8A33-EE11B9EDD18E}" srcOrd="3" destOrd="0" presId="urn:microsoft.com/office/officeart/2005/8/layout/hList1"/>
    <dgm:cxn modelId="{9507155A-2EA7-4C88-B649-73D8889B91C3}" type="presParOf" srcId="{EA5AC151-190C-496C-AE7C-5CFBAA6B5F27}" destId="{D1C28590-052A-40F0-AE1C-70B685A7698B}" srcOrd="4" destOrd="0" presId="urn:microsoft.com/office/officeart/2005/8/layout/hList1"/>
    <dgm:cxn modelId="{6BC8C000-3B2C-4BB0-9C25-3C4EA1389416}" type="presParOf" srcId="{D1C28590-052A-40F0-AE1C-70B685A7698B}" destId="{E13A8400-EEA2-449F-94DD-ABC0E3216BF8}" srcOrd="0" destOrd="0" presId="urn:microsoft.com/office/officeart/2005/8/layout/hList1"/>
    <dgm:cxn modelId="{138100B4-7065-477B-A320-CD0A60B419AD}" type="presParOf" srcId="{D1C28590-052A-40F0-AE1C-70B685A7698B}" destId="{33BE7088-8699-4819-A7B5-49692878D79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2B7A47-E511-4E0D-B3C3-0BDB6FE2427B}" type="doc">
      <dgm:prSet loTypeId="urn:microsoft.com/office/officeart/2005/8/layout/hProcess9" loCatId="process" qsTypeId="urn:microsoft.com/office/officeart/2005/8/quickstyle/simple1" qsCatId="simple" csTypeId="urn:microsoft.com/office/officeart/2005/8/colors/accent2_3" csCatId="accent2" phldr="1"/>
      <dgm:spPr/>
    </dgm:pt>
    <dgm:pt modelId="{5CBE95C8-2843-4923-8482-16762FE5AB51}">
      <dgm:prSet phldrT="[Metin]"/>
      <dgm:spPr/>
      <dgm:t>
        <a:bodyPr/>
        <a:lstStyle/>
        <a:p>
          <a:r>
            <a:rPr lang="tr-TR" dirty="0"/>
            <a:t>Preanalitik</a:t>
          </a:r>
        </a:p>
      </dgm:t>
    </dgm:pt>
    <dgm:pt modelId="{47F33364-8AC3-4FF2-AE66-5885CEE5DA28}" type="parTrans" cxnId="{004F1F93-8291-4B83-B80F-D8FD4D2777D3}">
      <dgm:prSet/>
      <dgm:spPr/>
      <dgm:t>
        <a:bodyPr/>
        <a:lstStyle/>
        <a:p>
          <a:endParaRPr lang="tr-TR"/>
        </a:p>
      </dgm:t>
    </dgm:pt>
    <dgm:pt modelId="{458627E2-6D6E-4097-83F4-A2499965DFD2}" type="sibTrans" cxnId="{004F1F93-8291-4B83-B80F-D8FD4D2777D3}">
      <dgm:prSet/>
      <dgm:spPr/>
      <dgm:t>
        <a:bodyPr/>
        <a:lstStyle/>
        <a:p>
          <a:endParaRPr lang="tr-TR"/>
        </a:p>
      </dgm:t>
    </dgm:pt>
    <dgm:pt modelId="{D257CBF2-2336-47AB-B818-0B0EACF587DC}">
      <dgm:prSet phldrT="[Metin]"/>
      <dgm:spPr/>
      <dgm:t>
        <a:bodyPr/>
        <a:lstStyle/>
        <a:p>
          <a:r>
            <a:rPr lang="tr-TR" dirty="0"/>
            <a:t>Analitik </a:t>
          </a:r>
        </a:p>
      </dgm:t>
    </dgm:pt>
    <dgm:pt modelId="{8F271AA0-6181-4495-BB20-745F6F34570F}" type="parTrans" cxnId="{4696E2A9-C0E1-4973-A12D-8F387C250311}">
      <dgm:prSet/>
      <dgm:spPr/>
      <dgm:t>
        <a:bodyPr/>
        <a:lstStyle/>
        <a:p>
          <a:endParaRPr lang="tr-TR"/>
        </a:p>
      </dgm:t>
    </dgm:pt>
    <dgm:pt modelId="{E77E8AF5-92B2-4208-B424-B825485D7F80}" type="sibTrans" cxnId="{4696E2A9-C0E1-4973-A12D-8F387C250311}">
      <dgm:prSet/>
      <dgm:spPr/>
      <dgm:t>
        <a:bodyPr/>
        <a:lstStyle/>
        <a:p>
          <a:endParaRPr lang="tr-TR"/>
        </a:p>
      </dgm:t>
    </dgm:pt>
    <dgm:pt modelId="{4ECE743A-09C5-4099-B438-3DEFFB44A78B}">
      <dgm:prSet phldrT="[Metin]"/>
      <dgm:spPr/>
      <dgm:t>
        <a:bodyPr/>
        <a:lstStyle/>
        <a:p>
          <a:r>
            <a:rPr lang="tr-TR" dirty="0"/>
            <a:t>Postanalitik </a:t>
          </a:r>
        </a:p>
      </dgm:t>
    </dgm:pt>
    <dgm:pt modelId="{817722FB-07DD-466E-9D82-2EC2DEFF8919}" type="parTrans" cxnId="{E8B12629-8BC2-49DB-A6FD-04F661FEE78A}">
      <dgm:prSet/>
      <dgm:spPr/>
      <dgm:t>
        <a:bodyPr/>
        <a:lstStyle/>
        <a:p>
          <a:endParaRPr lang="tr-TR"/>
        </a:p>
      </dgm:t>
    </dgm:pt>
    <dgm:pt modelId="{4416FE39-990F-4022-8294-B1FEA7F1E255}" type="sibTrans" cxnId="{E8B12629-8BC2-49DB-A6FD-04F661FEE78A}">
      <dgm:prSet/>
      <dgm:spPr/>
      <dgm:t>
        <a:bodyPr/>
        <a:lstStyle/>
        <a:p>
          <a:endParaRPr lang="tr-TR"/>
        </a:p>
      </dgm:t>
    </dgm:pt>
    <dgm:pt modelId="{1A8E3082-951F-4EE5-A489-AB474782A97B}" type="pres">
      <dgm:prSet presAssocID="{582B7A47-E511-4E0D-B3C3-0BDB6FE2427B}" presName="CompostProcess" presStyleCnt="0">
        <dgm:presLayoutVars>
          <dgm:dir/>
          <dgm:resizeHandles val="exact"/>
        </dgm:presLayoutVars>
      </dgm:prSet>
      <dgm:spPr/>
    </dgm:pt>
    <dgm:pt modelId="{885DBFB6-0977-4672-BA05-FB75D62E7055}" type="pres">
      <dgm:prSet presAssocID="{582B7A47-E511-4E0D-B3C3-0BDB6FE2427B}" presName="arrow" presStyleLbl="bgShp" presStyleIdx="0" presStyleCnt="1" custLinFactNeighborX="8714" custLinFactNeighborY="-4637"/>
      <dgm:spPr/>
    </dgm:pt>
    <dgm:pt modelId="{065AA946-1D38-4B29-846E-79FBC07BDD18}" type="pres">
      <dgm:prSet presAssocID="{582B7A47-E511-4E0D-B3C3-0BDB6FE2427B}" presName="linearProcess" presStyleCnt="0"/>
      <dgm:spPr/>
    </dgm:pt>
    <dgm:pt modelId="{8477BF69-777A-480C-A929-81302FFA93BA}" type="pres">
      <dgm:prSet presAssocID="{5CBE95C8-2843-4923-8482-16762FE5AB51}" presName="textNode" presStyleLbl="node1" presStyleIdx="0" presStyleCnt="3">
        <dgm:presLayoutVars>
          <dgm:bulletEnabled val="1"/>
        </dgm:presLayoutVars>
      </dgm:prSet>
      <dgm:spPr/>
    </dgm:pt>
    <dgm:pt modelId="{072A476E-8CFC-4AFA-9A95-243D17C6BCDB}" type="pres">
      <dgm:prSet presAssocID="{458627E2-6D6E-4097-83F4-A2499965DFD2}" presName="sibTrans" presStyleCnt="0"/>
      <dgm:spPr/>
    </dgm:pt>
    <dgm:pt modelId="{2B4CBD11-CE81-4FDF-AF33-A265F94B01F0}" type="pres">
      <dgm:prSet presAssocID="{D257CBF2-2336-47AB-B818-0B0EACF587DC}" presName="textNode" presStyleLbl="node1" presStyleIdx="1" presStyleCnt="3">
        <dgm:presLayoutVars>
          <dgm:bulletEnabled val="1"/>
        </dgm:presLayoutVars>
      </dgm:prSet>
      <dgm:spPr/>
    </dgm:pt>
    <dgm:pt modelId="{CCC11062-B06A-4288-9384-CA30B0D9FBD4}" type="pres">
      <dgm:prSet presAssocID="{E77E8AF5-92B2-4208-B424-B825485D7F80}" presName="sibTrans" presStyleCnt="0"/>
      <dgm:spPr/>
    </dgm:pt>
    <dgm:pt modelId="{BFD40BA1-97FB-4559-9953-BBAAE6087005}" type="pres">
      <dgm:prSet presAssocID="{4ECE743A-09C5-4099-B438-3DEFFB44A78B}" presName="textNode" presStyleLbl="node1" presStyleIdx="2" presStyleCnt="3">
        <dgm:presLayoutVars>
          <dgm:bulletEnabled val="1"/>
        </dgm:presLayoutVars>
      </dgm:prSet>
      <dgm:spPr/>
    </dgm:pt>
  </dgm:ptLst>
  <dgm:cxnLst>
    <dgm:cxn modelId="{6F167004-AE48-4090-84FF-C89B82CD78CB}" type="presOf" srcId="{5CBE95C8-2843-4923-8482-16762FE5AB51}" destId="{8477BF69-777A-480C-A929-81302FFA93BA}" srcOrd="0" destOrd="0" presId="urn:microsoft.com/office/officeart/2005/8/layout/hProcess9"/>
    <dgm:cxn modelId="{E8B12629-8BC2-49DB-A6FD-04F661FEE78A}" srcId="{582B7A47-E511-4E0D-B3C3-0BDB6FE2427B}" destId="{4ECE743A-09C5-4099-B438-3DEFFB44A78B}" srcOrd="2" destOrd="0" parTransId="{817722FB-07DD-466E-9D82-2EC2DEFF8919}" sibTransId="{4416FE39-990F-4022-8294-B1FEA7F1E255}"/>
    <dgm:cxn modelId="{96773D66-DE32-4F92-88FA-433ABC5F295B}" type="presOf" srcId="{582B7A47-E511-4E0D-B3C3-0BDB6FE2427B}" destId="{1A8E3082-951F-4EE5-A489-AB474782A97B}" srcOrd="0" destOrd="0" presId="urn:microsoft.com/office/officeart/2005/8/layout/hProcess9"/>
    <dgm:cxn modelId="{1832AB4E-1D35-4573-826D-7089168540F0}" type="presOf" srcId="{D257CBF2-2336-47AB-B818-0B0EACF587DC}" destId="{2B4CBD11-CE81-4FDF-AF33-A265F94B01F0}" srcOrd="0" destOrd="0" presId="urn:microsoft.com/office/officeart/2005/8/layout/hProcess9"/>
    <dgm:cxn modelId="{004F1F93-8291-4B83-B80F-D8FD4D2777D3}" srcId="{582B7A47-E511-4E0D-B3C3-0BDB6FE2427B}" destId="{5CBE95C8-2843-4923-8482-16762FE5AB51}" srcOrd="0" destOrd="0" parTransId="{47F33364-8AC3-4FF2-AE66-5885CEE5DA28}" sibTransId="{458627E2-6D6E-4097-83F4-A2499965DFD2}"/>
    <dgm:cxn modelId="{4696E2A9-C0E1-4973-A12D-8F387C250311}" srcId="{582B7A47-E511-4E0D-B3C3-0BDB6FE2427B}" destId="{D257CBF2-2336-47AB-B818-0B0EACF587DC}" srcOrd="1" destOrd="0" parTransId="{8F271AA0-6181-4495-BB20-745F6F34570F}" sibTransId="{E77E8AF5-92B2-4208-B424-B825485D7F80}"/>
    <dgm:cxn modelId="{1D7A24F3-F84F-4EE1-8C0A-6F14F148A6C2}" type="presOf" srcId="{4ECE743A-09C5-4099-B438-3DEFFB44A78B}" destId="{BFD40BA1-97FB-4559-9953-BBAAE6087005}" srcOrd="0" destOrd="0" presId="urn:microsoft.com/office/officeart/2005/8/layout/hProcess9"/>
    <dgm:cxn modelId="{9EBA4651-7C62-4062-ABD5-A494706A236D}" type="presParOf" srcId="{1A8E3082-951F-4EE5-A489-AB474782A97B}" destId="{885DBFB6-0977-4672-BA05-FB75D62E7055}" srcOrd="0" destOrd="0" presId="urn:microsoft.com/office/officeart/2005/8/layout/hProcess9"/>
    <dgm:cxn modelId="{921D6340-7533-4A88-9E84-94F59D1D204D}" type="presParOf" srcId="{1A8E3082-951F-4EE5-A489-AB474782A97B}" destId="{065AA946-1D38-4B29-846E-79FBC07BDD18}" srcOrd="1" destOrd="0" presId="urn:microsoft.com/office/officeart/2005/8/layout/hProcess9"/>
    <dgm:cxn modelId="{9F60A4AA-1EF4-44CD-8D23-F2CCF318963F}" type="presParOf" srcId="{065AA946-1D38-4B29-846E-79FBC07BDD18}" destId="{8477BF69-777A-480C-A929-81302FFA93BA}" srcOrd="0" destOrd="0" presId="urn:microsoft.com/office/officeart/2005/8/layout/hProcess9"/>
    <dgm:cxn modelId="{83DDF687-14B8-40E4-9E45-D1FADF6089EF}" type="presParOf" srcId="{065AA946-1D38-4B29-846E-79FBC07BDD18}" destId="{072A476E-8CFC-4AFA-9A95-243D17C6BCDB}" srcOrd="1" destOrd="0" presId="urn:microsoft.com/office/officeart/2005/8/layout/hProcess9"/>
    <dgm:cxn modelId="{3C3A2F9C-01F1-4C0E-A87E-0BDBA6C143BB}" type="presParOf" srcId="{065AA946-1D38-4B29-846E-79FBC07BDD18}" destId="{2B4CBD11-CE81-4FDF-AF33-A265F94B01F0}" srcOrd="2" destOrd="0" presId="urn:microsoft.com/office/officeart/2005/8/layout/hProcess9"/>
    <dgm:cxn modelId="{4BFAE68D-79DD-48FD-A208-7ED8FA822680}" type="presParOf" srcId="{065AA946-1D38-4B29-846E-79FBC07BDD18}" destId="{CCC11062-B06A-4288-9384-CA30B0D9FBD4}" srcOrd="3" destOrd="0" presId="urn:microsoft.com/office/officeart/2005/8/layout/hProcess9"/>
    <dgm:cxn modelId="{6A885659-AD82-49FC-BB82-94A7B6151E63}" type="presParOf" srcId="{065AA946-1D38-4B29-846E-79FBC07BDD18}" destId="{BFD40BA1-97FB-4559-9953-BBAAE6087005}"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3C9FC-5279-4DE4-878A-E8DC5E9304CB}">
      <dsp:nvSpPr>
        <dsp:cNvPr id="0" name=""/>
        <dsp:cNvSpPr/>
      </dsp:nvSpPr>
      <dsp:spPr>
        <a:xfrm>
          <a:off x="3143" y="275356"/>
          <a:ext cx="3064668" cy="748800"/>
        </a:xfrm>
        <a:prstGeom prst="rect">
          <a:avLst/>
        </a:prstGeom>
        <a:solidFill>
          <a:schemeClr val="accent2">
            <a:shade val="80000"/>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tr-TR" sz="2600" kern="1200" dirty="0"/>
            <a:t>Kritik</a:t>
          </a:r>
        </a:p>
      </dsp:txBody>
      <dsp:txXfrm>
        <a:off x="3143" y="275356"/>
        <a:ext cx="3064668" cy="748800"/>
      </dsp:txXfrm>
    </dsp:sp>
    <dsp:sp modelId="{420D9CFD-1047-4FFC-AC90-B0AACA8347B5}">
      <dsp:nvSpPr>
        <dsp:cNvPr id="0" name=""/>
        <dsp:cNvSpPr/>
      </dsp:nvSpPr>
      <dsp:spPr>
        <a:xfrm>
          <a:off x="3143" y="1024156"/>
          <a:ext cx="3064668" cy="2723211"/>
        </a:xfrm>
        <a:prstGeom prst="rect">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tr-TR" sz="2600" kern="1200" dirty="0"/>
            <a:t>Mortalitesi yüksek</a:t>
          </a:r>
        </a:p>
        <a:p>
          <a:pPr marL="228600" lvl="1" indent="-228600" algn="l" defTabSz="1155700">
            <a:lnSpc>
              <a:spcPct val="90000"/>
            </a:lnSpc>
            <a:spcBef>
              <a:spcPct val="0"/>
            </a:spcBef>
            <a:spcAft>
              <a:spcPct val="15000"/>
            </a:spcAft>
            <a:buChar char="•"/>
          </a:pPr>
          <a:r>
            <a:rPr lang="tr-TR" sz="2600" kern="1200" dirty="0"/>
            <a:t>Tedavisi zor</a:t>
          </a:r>
        </a:p>
        <a:p>
          <a:pPr marL="228600" lvl="1" indent="-228600" algn="l" defTabSz="1155700">
            <a:lnSpc>
              <a:spcPct val="90000"/>
            </a:lnSpc>
            <a:spcBef>
              <a:spcPct val="0"/>
            </a:spcBef>
            <a:spcAft>
              <a:spcPct val="15000"/>
            </a:spcAft>
            <a:buChar char="•"/>
          </a:pPr>
          <a:r>
            <a:rPr lang="tr-TR" sz="2600" kern="1200" dirty="0"/>
            <a:t>Bulaştırıcılığı yüksek </a:t>
          </a:r>
        </a:p>
        <a:p>
          <a:pPr marL="228600" lvl="1" indent="-228600" algn="l" defTabSz="1155700">
            <a:lnSpc>
              <a:spcPct val="90000"/>
            </a:lnSpc>
            <a:spcBef>
              <a:spcPct val="0"/>
            </a:spcBef>
            <a:spcAft>
              <a:spcPct val="15000"/>
            </a:spcAft>
            <a:buChar char="•"/>
          </a:pPr>
          <a:r>
            <a:rPr lang="tr-TR" sz="2600" kern="1200" dirty="0"/>
            <a:t>Çok ilaca dirençli </a:t>
          </a:r>
        </a:p>
      </dsp:txBody>
      <dsp:txXfrm>
        <a:off x="3143" y="1024156"/>
        <a:ext cx="3064668" cy="2723211"/>
      </dsp:txXfrm>
    </dsp:sp>
    <dsp:sp modelId="{D8A64622-75ED-4591-A17B-07BD28B178B1}">
      <dsp:nvSpPr>
        <dsp:cNvPr id="0" name=""/>
        <dsp:cNvSpPr/>
      </dsp:nvSpPr>
      <dsp:spPr>
        <a:xfrm>
          <a:off x="3496865" y="275356"/>
          <a:ext cx="3064668" cy="748800"/>
        </a:xfrm>
        <a:prstGeom prst="rect">
          <a:avLst/>
        </a:prstGeom>
        <a:solidFill>
          <a:schemeClr val="accent2">
            <a:shade val="80000"/>
            <a:hueOff val="0"/>
            <a:satOff val="-44970"/>
            <a:lumOff val="22103"/>
            <a:alphaOff val="0"/>
          </a:schemeClr>
        </a:solidFill>
        <a:ln w="15875" cap="flat" cmpd="sng" algn="ctr">
          <a:solidFill>
            <a:schemeClr val="accent2">
              <a:shade val="80000"/>
              <a:hueOff val="0"/>
              <a:satOff val="-44970"/>
              <a:lumOff val="2210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tr-TR" sz="2600" kern="1200" dirty="0"/>
            <a:t>Yüksek </a:t>
          </a:r>
        </a:p>
      </dsp:txBody>
      <dsp:txXfrm>
        <a:off x="3496865" y="275356"/>
        <a:ext cx="3064668" cy="748800"/>
      </dsp:txXfrm>
    </dsp:sp>
    <dsp:sp modelId="{FF64E3E7-1FC4-4EEC-8018-FCDD270F9811}">
      <dsp:nvSpPr>
        <dsp:cNvPr id="0" name=""/>
        <dsp:cNvSpPr/>
      </dsp:nvSpPr>
      <dsp:spPr>
        <a:xfrm>
          <a:off x="3496865" y="1024156"/>
          <a:ext cx="3064668" cy="2723211"/>
        </a:xfrm>
        <a:prstGeom prst="rect">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tr-TR" sz="2600" kern="1200" dirty="0"/>
            <a:t>Mortalitesi yüksek</a:t>
          </a:r>
        </a:p>
        <a:p>
          <a:pPr marL="228600" lvl="1" indent="-228600" algn="l" defTabSz="1155700">
            <a:lnSpc>
              <a:spcPct val="90000"/>
            </a:lnSpc>
            <a:spcBef>
              <a:spcPct val="0"/>
            </a:spcBef>
            <a:spcAft>
              <a:spcPct val="15000"/>
            </a:spcAft>
            <a:buChar char="•"/>
          </a:pPr>
          <a:r>
            <a:rPr lang="tr-TR" sz="2600" kern="1200" dirty="0"/>
            <a:t>Tedavisi sınırlı </a:t>
          </a:r>
        </a:p>
        <a:p>
          <a:pPr marL="228600" lvl="1" indent="-228600" algn="l" defTabSz="1155700">
            <a:lnSpc>
              <a:spcPct val="90000"/>
            </a:lnSpc>
            <a:spcBef>
              <a:spcPct val="0"/>
            </a:spcBef>
            <a:spcAft>
              <a:spcPct val="15000"/>
            </a:spcAft>
            <a:buChar char="•"/>
          </a:pPr>
          <a:r>
            <a:rPr lang="tr-TR" sz="2600" kern="1200" dirty="0"/>
            <a:t>Bulaştırıcılığı yüksek </a:t>
          </a:r>
        </a:p>
        <a:p>
          <a:pPr marL="228600" lvl="1" indent="-228600" algn="l" defTabSz="1155700">
            <a:lnSpc>
              <a:spcPct val="90000"/>
            </a:lnSpc>
            <a:spcBef>
              <a:spcPct val="0"/>
            </a:spcBef>
            <a:spcAft>
              <a:spcPct val="15000"/>
            </a:spcAft>
            <a:buChar char="•"/>
          </a:pPr>
          <a:r>
            <a:rPr lang="tr-TR" sz="2600" kern="1200" dirty="0"/>
            <a:t>Dirençli olma eğiliminde</a:t>
          </a:r>
        </a:p>
      </dsp:txBody>
      <dsp:txXfrm>
        <a:off x="3496865" y="1024156"/>
        <a:ext cx="3064668" cy="2723211"/>
      </dsp:txXfrm>
    </dsp:sp>
    <dsp:sp modelId="{E13A8400-EEA2-449F-94DD-ABC0E3216BF8}">
      <dsp:nvSpPr>
        <dsp:cNvPr id="0" name=""/>
        <dsp:cNvSpPr/>
      </dsp:nvSpPr>
      <dsp:spPr>
        <a:xfrm>
          <a:off x="6990588" y="275356"/>
          <a:ext cx="3064668" cy="748800"/>
        </a:xfrm>
        <a:prstGeom prst="rect">
          <a:avLst/>
        </a:prstGeom>
        <a:solidFill>
          <a:schemeClr val="accent2">
            <a:shade val="80000"/>
            <a:hueOff val="0"/>
            <a:satOff val="-89940"/>
            <a:lumOff val="44206"/>
            <a:alphaOff val="0"/>
          </a:schemeClr>
        </a:solidFill>
        <a:ln w="15875" cap="flat" cmpd="sng" algn="ctr">
          <a:solidFill>
            <a:schemeClr val="accent2">
              <a:shade val="80000"/>
              <a:hueOff val="0"/>
              <a:satOff val="-89940"/>
              <a:lumOff val="4420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tr-TR" sz="2600" kern="1200" dirty="0"/>
            <a:t>Orta</a:t>
          </a:r>
        </a:p>
      </dsp:txBody>
      <dsp:txXfrm>
        <a:off x="6990588" y="275356"/>
        <a:ext cx="3064668" cy="748800"/>
      </dsp:txXfrm>
    </dsp:sp>
    <dsp:sp modelId="{33BE7088-8699-4819-A7B5-49692878D791}">
      <dsp:nvSpPr>
        <dsp:cNvPr id="0" name=""/>
        <dsp:cNvSpPr/>
      </dsp:nvSpPr>
      <dsp:spPr>
        <a:xfrm>
          <a:off x="6990588" y="1024156"/>
          <a:ext cx="3064668" cy="2723211"/>
        </a:xfrm>
        <a:prstGeom prst="rect">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tr-TR" sz="2600" kern="1200" dirty="0"/>
            <a:t>Tedavi seçeneği olan </a:t>
          </a:r>
        </a:p>
        <a:p>
          <a:pPr marL="228600" lvl="1" indent="-228600" algn="l" defTabSz="1155700">
            <a:lnSpc>
              <a:spcPct val="90000"/>
            </a:lnSpc>
            <a:spcBef>
              <a:spcPct val="0"/>
            </a:spcBef>
            <a:spcAft>
              <a:spcPct val="15000"/>
            </a:spcAft>
            <a:buChar char="•"/>
          </a:pPr>
          <a:r>
            <a:rPr lang="tr-TR" sz="2600" kern="1200" dirty="0"/>
            <a:t>Bazı coğrafik bölgelerde dirençli </a:t>
          </a:r>
        </a:p>
      </dsp:txBody>
      <dsp:txXfrm>
        <a:off x="6990588" y="1024156"/>
        <a:ext cx="3064668" cy="27232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3C9FC-5279-4DE4-878A-E8DC5E9304CB}">
      <dsp:nvSpPr>
        <dsp:cNvPr id="0" name=""/>
        <dsp:cNvSpPr/>
      </dsp:nvSpPr>
      <dsp:spPr>
        <a:xfrm>
          <a:off x="9134" y="0"/>
          <a:ext cx="2985159" cy="374212"/>
        </a:xfrm>
        <a:prstGeom prst="rect">
          <a:avLst/>
        </a:prstGeom>
        <a:solidFill>
          <a:schemeClr val="accent2">
            <a:shade val="80000"/>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tr-TR" sz="1600" kern="1200" dirty="0"/>
            <a:t>Kritik</a:t>
          </a:r>
        </a:p>
      </dsp:txBody>
      <dsp:txXfrm>
        <a:off x="9134" y="0"/>
        <a:ext cx="2985159" cy="374212"/>
      </dsp:txXfrm>
    </dsp:sp>
    <dsp:sp modelId="{420D9CFD-1047-4FFC-AC90-B0AACA8347B5}">
      <dsp:nvSpPr>
        <dsp:cNvPr id="0" name=""/>
        <dsp:cNvSpPr/>
      </dsp:nvSpPr>
      <dsp:spPr>
        <a:xfrm>
          <a:off x="9134" y="374212"/>
          <a:ext cx="2985159" cy="3648512"/>
        </a:xfrm>
        <a:prstGeom prst="rect">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tr-TR" sz="1800" kern="1200" dirty="0" err="1"/>
            <a:t>Enterobacterales</a:t>
          </a:r>
          <a:r>
            <a:rPr lang="tr-TR" sz="1800" kern="1200" dirty="0"/>
            <a:t> (</a:t>
          </a:r>
          <a:r>
            <a:rPr lang="tr-TR" sz="1800" kern="1200" dirty="0" err="1"/>
            <a:t>Karbapenem</a:t>
          </a:r>
          <a:r>
            <a:rPr lang="tr-TR" sz="1800" kern="1200" dirty="0"/>
            <a:t> dirençli) </a:t>
          </a:r>
        </a:p>
        <a:p>
          <a:pPr marL="171450" lvl="1" indent="-171450" algn="l" defTabSz="800100">
            <a:lnSpc>
              <a:spcPct val="90000"/>
            </a:lnSpc>
            <a:spcBef>
              <a:spcPct val="0"/>
            </a:spcBef>
            <a:spcAft>
              <a:spcPct val="15000"/>
            </a:spcAft>
            <a:buChar char="•"/>
          </a:pPr>
          <a:r>
            <a:rPr lang="tr-TR" sz="1800" kern="1200" dirty="0" err="1"/>
            <a:t>Enterobacterales</a:t>
          </a:r>
          <a:r>
            <a:rPr lang="tr-TR" sz="1800" kern="1200" dirty="0"/>
            <a:t>                      (GSBL pozitif) </a:t>
          </a:r>
        </a:p>
        <a:p>
          <a:pPr marL="171450" lvl="1" indent="-171450" algn="l" defTabSz="800100">
            <a:lnSpc>
              <a:spcPct val="90000"/>
            </a:lnSpc>
            <a:spcBef>
              <a:spcPct val="0"/>
            </a:spcBef>
            <a:spcAft>
              <a:spcPct val="15000"/>
            </a:spcAft>
            <a:buChar char="•"/>
          </a:pPr>
          <a:r>
            <a:rPr lang="tr-TR" sz="1800" i="1" kern="1200" dirty="0" err="1"/>
            <a:t>Acinetobacter</a:t>
          </a:r>
          <a:r>
            <a:rPr lang="tr-TR" sz="1800" kern="1200" dirty="0"/>
            <a:t> </a:t>
          </a:r>
          <a:r>
            <a:rPr lang="tr-TR" sz="1800" kern="1200" dirty="0" err="1"/>
            <a:t>spp</a:t>
          </a:r>
          <a:r>
            <a:rPr lang="tr-TR" sz="1800" kern="1200" dirty="0"/>
            <a:t>. (</a:t>
          </a:r>
          <a:r>
            <a:rPr lang="tr-TR" sz="1800" kern="1200" dirty="0" err="1"/>
            <a:t>karbapenem</a:t>
          </a:r>
          <a:r>
            <a:rPr lang="tr-TR" sz="1800" kern="1200" dirty="0"/>
            <a:t> dirençli</a:t>
          </a:r>
        </a:p>
        <a:p>
          <a:pPr marL="171450" lvl="1" indent="-171450" algn="l" defTabSz="800100">
            <a:lnSpc>
              <a:spcPct val="90000"/>
            </a:lnSpc>
            <a:spcBef>
              <a:spcPct val="0"/>
            </a:spcBef>
            <a:spcAft>
              <a:spcPct val="15000"/>
            </a:spcAft>
            <a:buChar char="•"/>
          </a:pPr>
          <a:endParaRPr lang="tr-TR" sz="1800" kern="1200" dirty="0"/>
        </a:p>
        <a:p>
          <a:pPr marL="171450" lvl="1" indent="-171450" algn="l" defTabSz="800100">
            <a:lnSpc>
              <a:spcPct val="90000"/>
            </a:lnSpc>
            <a:spcBef>
              <a:spcPct val="0"/>
            </a:spcBef>
            <a:spcAft>
              <a:spcPct val="15000"/>
            </a:spcAft>
            <a:buChar char="•"/>
          </a:pPr>
          <a:endParaRPr lang="tr-TR" sz="1800" kern="1200" dirty="0"/>
        </a:p>
        <a:p>
          <a:pPr marL="171450" lvl="1" indent="-171450" algn="l" defTabSz="800100">
            <a:lnSpc>
              <a:spcPct val="90000"/>
            </a:lnSpc>
            <a:spcBef>
              <a:spcPct val="0"/>
            </a:spcBef>
            <a:spcAft>
              <a:spcPct val="15000"/>
            </a:spcAft>
            <a:buChar char="•"/>
          </a:pPr>
          <a:endParaRPr lang="tr-TR" sz="1800" kern="1200" dirty="0"/>
        </a:p>
        <a:p>
          <a:pPr marL="171450" lvl="1" indent="-171450" algn="l" defTabSz="800100">
            <a:lnSpc>
              <a:spcPct val="90000"/>
            </a:lnSpc>
            <a:spcBef>
              <a:spcPct val="0"/>
            </a:spcBef>
            <a:spcAft>
              <a:spcPct val="15000"/>
            </a:spcAft>
            <a:buChar char="•"/>
          </a:pPr>
          <a:r>
            <a:rPr lang="tr-TR" sz="1800" i="1" kern="1200" dirty="0" err="1"/>
            <a:t>Mycobacterium</a:t>
          </a:r>
          <a:r>
            <a:rPr lang="tr-TR" sz="1800" i="1" kern="1200" dirty="0"/>
            <a:t> </a:t>
          </a:r>
          <a:r>
            <a:rPr lang="tr-TR" sz="1800" i="1" kern="1200" dirty="0" err="1"/>
            <a:t>tuberculosis</a:t>
          </a:r>
          <a:r>
            <a:rPr lang="tr-TR" sz="1800" i="1" kern="1200" dirty="0"/>
            <a:t>                </a:t>
          </a:r>
          <a:r>
            <a:rPr lang="tr-TR" sz="1800" kern="1200" dirty="0"/>
            <a:t>(</a:t>
          </a:r>
          <a:r>
            <a:rPr lang="tr-TR" sz="1800" kern="1200" dirty="0" err="1"/>
            <a:t>Rifampisin</a:t>
          </a:r>
          <a:r>
            <a:rPr lang="tr-TR" sz="1800" kern="1200" dirty="0"/>
            <a:t> dirençli)</a:t>
          </a:r>
        </a:p>
      </dsp:txBody>
      <dsp:txXfrm>
        <a:off x="9134" y="374212"/>
        <a:ext cx="2985159" cy="3648512"/>
      </dsp:txXfrm>
    </dsp:sp>
    <dsp:sp modelId="{D8A64622-75ED-4591-A17B-07BD28B178B1}">
      <dsp:nvSpPr>
        <dsp:cNvPr id="0" name=""/>
        <dsp:cNvSpPr/>
      </dsp:nvSpPr>
      <dsp:spPr>
        <a:xfrm>
          <a:off x="3412216" y="-187106"/>
          <a:ext cx="3233966" cy="374212"/>
        </a:xfrm>
        <a:prstGeom prst="rect">
          <a:avLst/>
        </a:prstGeom>
        <a:solidFill>
          <a:schemeClr val="accent2">
            <a:shade val="80000"/>
            <a:hueOff val="0"/>
            <a:satOff val="-44970"/>
            <a:lumOff val="22103"/>
            <a:alphaOff val="0"/>
          </a:schemeClr>
        </a:solidFill>
        <a:ln w="15875" cap="flat" cmpd="sng" algn="ctr">
          <a:solidFill>
            <a:schemeClr val="accent2">
              <a:shade val="80000"/>
              <a:hueOff val="0"/>
              <a:satOff val="-44970"/>
              <a:lumOff val="2210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tr-TR" sz="1600" kern="1200" dirty="0"/>
            <a:t>Yüksek </a:t>
          </a:r>
        </a:p>
      </dsp:txBody>
      <dsp:txXfrm>
        <a:off x="3412216" y="-187106"/>
        <a:ext cx="3233966" cy="374212"/>
      </dsp:txXfrm>
    </dsp:sp>
    <dsp:sp modelId="{FF64E3E7-1FC4-4EEC-8018-FCDD270F9811}">
      <dsp:nvSpPr>
        <dsp:cNvPr id="0" name=""/>
        <dsp:cNvSpPr/>
      </dsp:nvSpPr>
      <dsp:spPr>
        <a:xfrm>
          <a:off x="3434955" y="187106"/>
          <a:ext cx="3188488" cy="4022725"/>
        </a:xfrm>
        <a:prstGeom prst="rect">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tr-TR" sz="1800" i="1" kern="1200" dirty="0" err="1"/>
            <a:t>Salmonella</a:t>
          </a:r>
          <a:r>
            <a:rPr lang="tr-TR" sz="1800" i="1" kern="1200" dirty="0"/>
            <a:t> </a:t>
          </a:r>
          <a:r>
            <a:rPr lang="tr-TR" sz="1800" kern="1200" dirty="0" err="1"/>
            <a:t>Typhi</a:t>
          </a:r>
          <a:r>
            <a:rPr lang="tr-TR" sz="1800" kern="1200" dirty="0"/>
            <a:t>                            (</a:t>
          </a:r>
          <a:r>
            <a:rPr lang="tr-TR" sz="1800" kern="1200" dirty="0" err="1"/>
            <a:t>Kinolon</a:t>
          </a:r>
          <a:r>
            <a:rPr lang="tr-TR" sz="1800" kern="1200" dirty="0"/>
            <a:t> dirençli)</a:t>
          </a:r>
        </a:p>
        <a:p>
          <a:pPr marL="171450" lvl="1" indent="-171450" algn="l" defTabSz="800100">
            <a:lnSpc>
              <a:spcPct val="90000"/>
            </a:lnSpc>
            <a:spcBef>
              <a:spcPct val="0"/>
            </a:spcBef>
            <a:spcAft>
              <a:spcPct val="15000"/>
            </a:spcAft>
            <a:buChar char="•"/>
          </a:pPr>
          <a:r>
            <a:rPr lang="tr-TR" sz="1800" i="1" kern="1200" dirty="0" err="1"/>
            <a:t>Shigella</a:t>
          </a:r>
          <a:r>
            <a:rPr lang="tr-TR" sz="1800" i="1" kern="1200" dirty="0"/>
            <a:t> </a:t>
          </a:r>
          <a:r>
            <a:rPr lang="tr-TR" sz="1800" kern="1200" dirty="0" err="1"/>
            <a:t>spp</a:t>
          </a:r>
          <a:r>
            <a:rPr lang="tr-TR" sz="1800" kern="1200" dirty="0"/>
            <a:t>.                                      (</a:t>
          </a:r>
          <a:r>
            <a:rPr lang="tr-TR" sz="1800" kern="1200" dirty="0" err="1"/>
            <a:t>Kinolon</a:t>
          </a:r>
          <a:r>
            <a:rPr lang="tr-TR" sz="1800" kern="1200" dirty="0"/>
            <a:t> dirençli)</a:t>
          </a:r>
        </a:p>
        <a:p>
          <a:pPr marL="171450" lvl="1" indent="-171450" algn="l" defTabSz="800100">
            <a:lnSpc>
              <a:spcPct val="90000"/>
            </a:lnSpc>
            <a:spcBef>
              <a:spcPct val="0"/>
            </a:spcBef>
            <a:spcAft>
              <a:spcPct val="15000"/>
            </a:spcAft>
            <a:buChar char="•"/>
          </a:pPr>
          <a:r>
            <a:rPr lang="tr-TR" sz="1800" b="0" i="1" kern="1200" dirty="0" err="1"/>
            <a:t>Enterococcus</a:t>
          </a:r>
          <a:r>
            <a:rPr lang="tr-TR" sz="1800" b="0" i="1" kern="1200" dirty="0"/>
            <a:t> </a:t>
          </a:r>
          <a:r>
            <a:rPr lang="tr-TR" sz="1800" b="0" i="1" kern="1200" dirty="0" err="1"/>
            <a:t>faecium</a:t>
          </a:r>
          <a:r>
            <a:rPr lang="tr-TR" sz="1800" b="0" i="1" kern="1200" dirty="0"/>
            <a:t>                       </a:t>
          </a:r>
          <a:r>
            <a:rPr lang="tr-TR" sz="1800" b="0" i="0" kern="1200" dirty="0"/>
            <a:t>(</a:t>
          </a:r>
          <a:r>
            <a:rPr lang="tr-TR" sz="1800" b="0" i="0" kern="1200" dirty="0" err="1"/>
            <a:t>Vankomisin</a:t>
          </a:r>
          <a:r>
            <a:rPr lang="tr-TR" sz="1800" b="0" i="0" kern="1200" dirty="0"/>
            <a:t> dirençli)</a:t>
          </a:r>
          <a:endParaRPr lang="tr-TR" sz="1800" kern="1200" dirty="0"/>
        </a:p>
        <a:p>
          <a:pPr marL="171450" lvl="1" indent="-171450" algn="l" defTabSz="800100">
            <a:lnSpc>
              <a:spcPct val="90000"/>
            </a:lnSpc>
            <a:spcBef>
              <a:spcPct val="0"/>
            </a:spcBef>
            <a:spcAft>
              <a:spcPct val="15000"/>
            </a:spcAft>
            <a:buChar char="•"/>
          </a:pPr>
          <a:r>
            <a:rPr lang="tr-TR" sz="1800" b="0" i="1" kern="1200" dirty="0" err="1"/>
            <a:t>Pseudomonas</a:t>
          </a:r>
          <a:r>
            <a:rPr lang="tr-TR" sz="1800" b="0" i="1" kern="1200" dirty="0"/>
            <a:t> </a:t>
          </a:r>
          <a:r>
            <a:rPr lang="tr-TR" sz="1800" b="0" i="1" kern="1200" dirty="0" err="1"/>
            <a:t>aeruginosa</a:t>
          </a:r>
          <a:r>
            <a:rPr lang="tr-TR" sz="1800" b="0" i="0" kern="1200" dirty="0"/>
            <a:t> (</a:t>
          </a:r>
          <a:r>
            <a:rPr lang="tr-TR" sz="1800" b="0" i="0" kern="1200" dirty="0" err="1"/>
            <a:t>Karbapenem</a:t>
          </a:r>
          <a:r>
            <a:rPr lang="tr-TR" sz="1800" b="0" i="0" kern="1200" dirty="0"/>
            <a:t> dirençli)</a:t>
          </a:r>
          <a:endParaRPr lang="tr-TR" sz="1800" kern="1200" dirty="0"/>
        </a:p>
        <a:p>
          <a:pPr marL="171450" lvl="1" indent="-171450" algn="l" defTabSz="800100">
            <a:lnSpc>
              <a:spcPct val="90000"/>
            </a:lnSpc>
            <a:spcBef>
              <a:spcPct val="0"/>
            </a:spcBef>
            <a:spcAft>
              <a:spcPct val="15000"/>
            </a:spcAft>
            <a:buChar char="•"/>
          </a:pPr>
          <a:r>
            <a:rPr lang="tr-TR" sz="1800" kern="1200" dirty="0" err="1"/>
            <a:t>Non</a:t>
          </a:r>
          <a:r>
            <a:rPr lang="tr-TR" sz="1800" kern="1200" dirty="0"/>
            <a:t> </a:t>
          </a:r>
          <a:r>
            <a:rPr lang="tr-TR" sz="1800" kern="1200" dirty="0" err="1"/>
            <a:t>tifoidal</a:t>
          </a:r>
          <a:r>
            <a:rPr lang="tr-TR" sz="1800" kern="1200" dirty="0"/>
            <a:t> </a:t>
          </a:r>
          <a:r>
            <a:rPr lang="tr-TR" sz="1800" kern="1200" dirty="0" err="1"/>
            <a:t>Salmonella</a:t>
          </a:r>
          <a:r>
            <a:rPr lang="tr-TR" sz="1800" kern="1200" dirty="0"/>
            <a:t>       (</a:t>
          </a:r>
          <a:r>
            <a:rPr lang="tr-TR" sz="1800" kern="1200" dirty="0" err="1"/>
            <a:t>Kinolon</a:t>
          </a:r>
          <a:r>
            <a:rPr lang="tr-TR" sz="1800" kern="1200" dirty="0"/>
            <a:t> dirençli) </a:t>
          </a:r>
        </a:p>
        <a:p>
          <a:pPr marL="171450" lvl="1" indent="-171450" algn="l" defTabSz="800100">
            <a:lnSpc>
              <a:spcPct val="90000"/>
            </a:lnSpc>
            <a:spcBef>
              <a:spcPct val="0"/>
            </a:spcBef>
            <a:spcAft>
              <a:spcPct val="15000"/>
            </a:spcAft>
            <a:buChar char="•"/>
          </a:pPr>
          <a:r>
            <a:rPr lang="tr-TR" sz="1800" b="0" i="1" kern="1200" dirty="0" err="1"/>
            <a:t>Neisseria</a:t>
          </a:r>
          <a:r>
            <a:rPr lang="tr-TR" sz="1800" b="0" i="1" kern="1200" dirty="0"/>
            <a:t> </a:t>
          </a:r>
          <a:r>
            <a:rPr lang="tr-TR" sz="1800" b="0" i="1" kern="1200" dirty="0" err="1"/>
            <a:t>gonorrhoeae</a:t>
          </a:r>
          <a:r>
            <a:rPr lang="tr-TR" sz="1800" b="0" i="1" kern="1200" dirty="0"/>
            <a:t>                    </a:t>
          </a:r>
          <a:r>
            <a:rPr lang="tr-TR" sz="1800" b="0" i="0" kern="1200" dirty="0"/>
            <a:t>(3. kuşak </a:t>
          </a:r>
          <a:r>
            <a:rPr lang="tr-TR" sz="1800" b="0" i="0" kern="1200" dirty="0" err="1"/>
            <a:t>sefalosporin</a:t>
          </a:r>
          <a:r>
            <a:rPr lang="tr-TR" sz="1800" b="0" i="0" kern="1200" dirty="0"/>
            <a:t> dirençli ve/veya </a:t>
          </a:r>
          <a:r>
            <a:rPr lang="tr-TR" sz="1800" b="0" i="0" kern="1200" dirty="0" err="1"/>
            <a:t>kinolon</a:t>
          </a:r>
          <a:r>
            <a:rPr lang="tr-TR" sz="1800" b="0" i="0" kern="1200" dirty="0"/>
            <a:t> dirençli)</a:t>
          </a:r>
          <a:endParaRPr lang="tr-TR" sz="1800" kern="1200" dirty="0"/>
        </a:p>
        <a:p>
          <a:pPr marL="171450" lvl="1" indent="-171450" algn="l" defTabSz="800100">
            <a:lnSpc>
              <a:spcPct val="90000"/>
            </a:lnSpc>
            <a:spcBef>
              <a:spcPct val="0"/>
            </a:spcBef>
            <a:spcAft>
              <a:spcPct val="15000"/>
            </a:spcAft>
            <a:buChar char="•"/>
          </a:pPr>
          <a:r>
            <a:rPr lang="tr-TR" sz="1800" b="0" i="1" kern="1200" dirty="0" err="1"/>
            <a:t>Staphylococcus</a:t>
          </a:r>
          <a:r>
            <a:rPr lang="tr-TR" sz="1800" b="0" i="1" kern="1200" dirty="0"/>
            <a:t> </a:t>
          </a:r>
          <a:r>
            <a:rPr lang="tr-TR" sz="1800" b="0" i="1" kern="1200" dirty="0" err="1"/>
            <a:t>aureus</a:t>
          </a:r>
          <a:r>
            <a:rPr lang="tr-TR" sz="1800" b="0" i="1" kern="1200" dirty="0"/>
            <a:t>                    </a:t>
          </a:r>
          <a:r>
            <a:rPr lang="tr-TR" sz="1800" b="0" i="0" kern="1200" dirty="0"/>
            <a:t>(</a:t>
          </a:r>
          <a:r>
            <a:rPr lang="tr-TR" sz="1800" b="0" i="0" kern="1200" dirty="0" err="1"/>
            <a:t>Metisilin</a:t>
          </a:r>
          <a:r>
            <a:rPr lang="tr-TR" sz="1800" b="0" i="0" kern="1200" dirty="0"/>
            <a:t> dirençli)</a:t>
          </a:r>
          <a:endParaRPr lang="tr-TR" sz="1800" i="0" kern="1200" dirty="0"/>
        </a:p>
      </dsp:txBody>
      <dsp:txXfrm>
        <a:off x="3434955" y="187106"/>
        <a:ext cx="3188488" cy="4022725"/>
      </dsp:txXfrm>
    </dsp:sp>
    <dsp:sp modelId="{E13A8400-EEA2-449F-94DD-ABC0E3216BF8}">
      <dsp:nvSpPr>
        <dsp:cNvPr id="0" name=""/>
        <dsp:cNvSpPr/>
      </dsp:nvSpPr>
      <dsp:spPr>
        <a:xfrm>
          <a:off x="7064105" y="0"/>
          <a:ext cx="2985159" cy="374212"/>
        </a:xfrm>
        <a:prstGeom prst="rect">
          <a:avLst/>
        </a:prstGeom>
        <a:solidFill>
          <a:schemeClr val="accent2">
            <a:shade val="80000"/>
            <a:hueOff val="0"/>
            <a:satOff val="-89940"/>
            <a:lumOff val="44206"/>
            <a:alphaOff val="0"/>
          </a:schemeClr>
        </a:solidFill>
        <a:ln w="15875" cap="flat" cmpd="sng" algn="ctr">
          <a:solidFill>
            <a:schemeClr val="accent2">
              <a:shade val="80000"/>
              <a:hueOff val="0"/>
              <a:satOff val="-89940"/>
              <a:lumOff val="4420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tr-TR" sz="1600" kern="1200" dirty="0"/>
            <a:t>Orta</a:t>
          </a:r>
        </a:p>
      </dsp:txBody>
      <dsp:txXfrm>
        <a:off x="7064105" y="0"/>
        <a:ext cx="2985159" cy="374212"/>
      </dsp:txXfrm>
    </dsp:sp>
    <dsp:sp modelId="{33BE7088-8699-4819-A7B5-49692878D791}">
      <dsp:nvSpPr>
        <dsp:cNvPr id="0" name=""/>
        <dsp:cNvSpPr/>
      </dsp:nvSpPr>
      <dsp:spPr>
        <a:xfrm>
          <a:off x="7064105" y="374212"/>
          <a:ext cx="2985159" cy="3648512"/>
        </a:xfrm>
        <a:prstGeom prst="rect">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tr-TR" sz="1800" kern="1200" dirty="0"/>
            <a:t>Grup A streptokok (</a:t>
          </a:r>
          <a:r>
            <a:rPr lang="tr-TR" sz="1800" kern="1200" dirty="0" err="1"/>
            <a:t>Makrolid</a:t>
          </a:r>
          <a:r>
            <a:rPr lang="tr-TR" sz="1800" kern="1200" dirty="0"/>
            <a:t> dirençli)</a:t>
          </a:r>
        </a:p>
        <a:p>
          <a:pPr marL="171450" lvl="1" indent="-171450" algn="l" defTabSz="800100">
            <a:lnSpc>
              <a:spcPct val="90000"/>
            </a:lnSpc>
            <a:spcBef>
              <a:spcPct val="0"/>
            </a:spcBef>
            <a:spcAft>
              <a:spcPct val="15000"/>
            </a:spcAft>
            <a:buChar char="•"/>
          </a:pPr>
          <a:r>
            <a:rPr lang="tr-TR" sz="1800" b="0" i="1" kern="1200" dirty="0" err="1"/>
            <a:t>Streptococcus</a:t>
          </a:r>
          <a:r>
            <a:rPr lang="tr-TR" sz="1800" b="0" i="1" kern="1200" dirty="0"/>
            <a:t> </a:t>
          </a:r>
          <a:r>
            <a:rPr lang="tr-TR" sz="1800" b="0" i="1" kern="1200" dirty="0" err="1"/>
            <a:t>pneumoniae</a:t>
          </a:r>
          <a:r>
            <a:rPr lang="tr-TR" sz="1800" b="0" i="0" kern="1200" dirty="0"/>
            <a:t> (Penisilin duyarlı olmayan)</a:t>
          </a:r>
          <a:endParaRPr lang="tr-TR" sz="1800" kern="1200" dirty="0"/>
        </a:p>
        <a:p>
          <a:pPr marL="171450" lvl="1" indent="-171450" algn="l" defTabSz="800100">
            <a:lnSpc>
              <a:spcPct val="90000"/>
            </a:lnSpc>
            <a:spcBef>
              <a:spcPct val="0"/>
            </a:spcBef>
            <a:spcAft>
              <a:spcPct val="15000"/>
            </a:spcAft>
            <a:buChar char="•"/>
          </a:pPr>
          <a:r>
            <a:rPr lang="tr-TR" sz="1800" b="0" i="1" kern="1200" dirty="0" err="1"/>
            <a:t>Haemophilus</a:t>
          </a:r>
          <a:r>
            <a:rPr lang="tr-TR" sz="1800" b="0" i="1" kern="1200" dirty="0"/>
            <a:t> </a:t>
          </a:r>
          <a:r>
            <a:rPr lang="tr-TR" sz="1800" b="0" i="1" kern="1200" dirty="0" err="1"/>
            <a:t>influenzae</a:t>
          </a:r>
          <a:r>
            <a:rPr lang="tr-TR" sz="1800" b="0" i="0" kern="1200" dirty="0"/>
            <a:t> (</a:t>
          </a:r>
          <a:r>
            <a:rPr lang="tr-TR" sz="1800" b="0" i="0" kern="1200" dirty="0" err="1"/>
            <a:t>Ampisilin</a:t>
          </a:r>
          <a:r>
            <a:rPr lang="tr-TR" sz="1800" b="0" i="0" kern="1200" dirty="0"/>
            <a:t> dirençli) </a:t>
          </a:r>
          <a:endParaRPr lang="tr-TR" sz="1800" kern="1200" dirty="0"/>
        </a:p>
        <a:p>
          <a:pPr marL="171450" lvl="1" indent="-171450" algn="l" defTabSz="800100">
            <a:lnSpc>
              <a:spcPct val="90000"/>
            </a:lnSpc>
            <a:spcBef>
              <a:spcPct val="0"/>
            </a:spcBef>
            <a:spcAft>
              <a:spcPct val="15000"/>
            </a:spcAft>
            <a:buChar char="•"/>
          </a:pPr>
          <a:r>
            <a:rPr lang="tr-TR" sz="1800" kern="1200" dirty="0"/>
            <a:t>Grup B streptokok                      (Penisilin dirençli) </a:t>
          </a:r>
        </a:p>
      </dsp:txBody>
      <dsp:txXfrm>
        <a:off x="7064105" y="374212"/>
        <a:ext cx="2985159" cy="36485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5DBFB6-0977-4672-BA05-FB75D62E7055}">
      <dsp:nvSpPr>
        <dsp:cNvPr id="0" name=""/>
        <dsp:cNvSpPr/>
      </dsp:nvSpPr>
      <dsp:spPr>
        <a:xfrm>
          <a:off x="1593710" y="0"/>
          <a:ext cx="9087428" cy="2236178"/>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77BF69-777A-480C-A929-81302FFA93BA}">
      <dsp:nvSpPr>
        <dsp:cNvPr id="0" name=""/>
        <dsp:cNvSpPr/>
      </dsp:nvSpPr>
      <dsp:spPr>
        <a:xfrm>
          <a:off x="111191" y="670853"/>
          <a:ext cx="3207327" cy="894471"/>
        </a:xfrm>
        <a:prstGeom prst="roundRect">
          <a:avLst/>
        </a:prstGeom>
        <a:solidFill>
          <a:schemeClr val="accent2">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tr-TR" sz="3700" kern="1200" dirty="0"/>
            <a:t>Preanalitik</a:t>
          </a:r>
        </a:p>
      </dsp:txBody>
      <dsp:txXfrm>
        <a:off x="154855" y="714517"/>
        <a:ext cx="3119999" cy="807143"/>
      </dsp:txXfrm>
    </dsp:sp>
    <dsp:sp modelId="{2B4CBD11-CE81-4FDF-AF33-A265F94B01F0}">
      <dsp:nvSpPr>
        <dsp:cNvPr id="0" name=""/>
        <dsp:cNvSpPr/>
      </dsp:nvSpPr>
      <dsp:spPr>
        <a:xfrm>
          <a:off x="3741882" y="670853"/>
          <a:ext cx="3207327" cy="894471"/>
        </a:xfrm>
        <a:prstGeom prst="roundRect">
          <a:avLst/>
        </a:prstGeom>
        <a:solidFill>
          <a:schemeClr val="accent2">
            <a:shade val="80000"/>
            <a:hueOff val="0"/>
            <a:satOff val="-44970"/>
            <a:lumOff val="2210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tr-TR" sz="3700" kern="1200" dirty="0"/>
            <a:t>Analitik </a:t>
          </a:r>
        </a:p>
      </dsp:txBody>
      <dsp:txXfrm>
        <a:off x="3785546" y="714517"/>
        <a:ext cx="3119999" cy="807143"/>
      </dsp:txXfrm>
    </dsp:sp>
    <dsp:sp modelId="{BFD40BA1-97FB-4559-9953-BBAAE6087005}">
      <dsp:nvSpPr>
        <dsp:cNvPr id="0" name=""/>
        <dsp:cNvSpPr/>
      </dsp:nvSpPr>
      <dsp:spPr>
        <a:xfrm>
          <a:off x="7372572" y="670853"/>
          <a:ext cx="3207327" cy="894471"/>
        </a:xfrm>
        <a:prstGeom prst="roundRect">
          <a:avLst/>
        </a:prstGeom>
        <a:solidFill>
          <a:schemeClr val="accent2">
            <a:shade val="80000"/>
            <a:hueOff val="0"/>
            <a:satOff val="-89940"/>
            <a:lumOff val="442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tr-TR" sz="3700" kern="1200" dirty="0"/>
            <a:t>Postanalitik </a:t>
          </a:r>
        </a:p>
      </dsp:txBody>
      <dsp:txXfrm>
        <a:off x="7416236" y="714517"/>
        <a:ext cx="3119999" cy="80714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BA34F5-5290-483D-BF0A-FFD786CBC8F4}" type="datetimeFigureOut">
              <a:rPr lang="tr-TR" smtClean="0"/>
              <a:t>28.08.2025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ECA6EB-22BD-4DA8-A372-1A55F23680E3}" type="slidenum">
              <a:rPr lang="tr-TR" smtClean="0"/>
              <a:t>‹#›</a:t>
            </a:fld>
            <a:endParaRPr lang="tr-TR"/>
          </a:p>
        </p:txBody>
      </p:sp>
    </p:spTree>
    <p:extLst>
      <p:ext uri="{BB962C8B-B14F-4D97-AF65-F5344CB8AC3E}">
        <p14:creationId xmlns:p14="http://schemas.microsoft.com/office/powerpoint/2010/main" val="896609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6263A697-B6D2-413C-A828-670B4DB2AE09}" type="datetimeFigureOut">
              <a:rPr lang="tr-TR" smtClean="0"/>
              <a:t>28.08.2025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76F515-80A5-400E-AEB3-F921016465E8}"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794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263A697-B6D2-413C-A828-670B4DB2AE09}" type="datetimeFigureOut">
              <a:rPr lang="tr-TR" smtClean="0"/>
              <a:t>28.08.2025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76F515-80A5-400E-AEB3-F921016465E8}" type="slidenum">
              <a:rPr lang="tr-TR" smtClean="0"/>
              <a:t>‹#›</a:t>
            </a:fld>
            <a:endParaRPr lang="tr-TR"/>
          </a:p>
        </p:txBody>
      </p:sp>
      <p:pic>
        <p:nvPicPr>
          <p:cNvPr id="7" name="Resim 6">
            <a:extLst>
              <a:ext uri="{FF2B5EF4-FFF2-40B4-BE49-F238E27FC236}">
                <a16:creationId xmlns:a16="http://schemas.microsoft.com/office/drawing/2014/main" id="{16083F1E-C431-69C3-782C-BE69576C0251}"/>
              </a:ext>
            </a:extLst>
          </p:cNvPr>
          <p:cNvPicPr>
            <a:picLocks noChangeAspect="1"/>
          </p:cNvPicPr>
          <p:nvPr userDrawn="1"/>
        </p:nvPicPr>
        <p:blipFill>
          <a:blip r:embed="rId2"/>
          <a:srcRect l="21985" r="19969"/>
          <a:stretch/>
        </p:blipFill>
        <p:spPr>
          <a:xfrm>
            <a:off x="10556470" y="178229"/>
            <a:ext cx="1946669" cy="1319097"/>
          </a:xfrm>
          <a:prstGeom prst="rect">
            <a:avLst/>
          </a:prstGeom>
        </p:spPr>
      </p:pic>
    </p:spTree>
    <p:extLst>
      <p:ext uri="{BB962C8B-B14F-4D97-AF65-F5344CB8AC3E}">
        <p14:creationId xmlns:p14="http://schemas.microsoft.com/office/powerpoint/2010/main" val="1138833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263A697-B6D2-413C-A828-670B4DB2AE09}" type="datetimeFigureOut">
              <a:rPr lang="tr-TR" smtClean="0"/>
              <a:t>28.08.2025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76F515-80A5-400E-AEB3-F921016465E8}" type="slidenum">
              <a:rPr lang="tr-TR" smtClean="0"/>
              <a:t>‹#›</a:t>
            </a:fld>
            <a:endParaRPr lang="tr-TR"/>
          </a:p>
        </p:txBody>
      </p:sp>
      <p:pic>
        <p:nvPicPr>
          <p:cNvPr id="9" name="Resim 8">
            <a:extLst>
              <a:ext uri="{FF2B5EF4-FFF2-40B4-BE49-F238E27FC236}">
                <a16:creationId xmlns:a16="http://schemas.microsoft.com/office/drawing/2014/main" id="{16083F1E-C431-69C3-782C-BE69576C0251}"/>
              </a:ext>
            </a:extLst>
          </p:cNvPr>
          <p:cNvPicPr>
            <a:picLocks noChangeAspect="1"/>
          </p:cNvPicPr>
          <p:nvPr userDrawn="1"/>
        </p:nvPicPr>
        <p:blipFill>
          <a:blip r:embed="rId2"/>
          <a:srcRect l="21985" r="19969"/>
          <a:stretch/>
        </p:blipFill>
        <p:spPr>
          <a:xfrm>
            <a:off x="10556470" y="178229"/>
            <a:ext cx="1946669" cy="1319097"/>
          </a:xfrm>
          <a:prstGeom prst="rect">
            <a:avLst/>
          </a:prstGeom>
        </p:spPr>
      </p:pic>
    </p:spTree>
    <p:extLst>
      <p:ext uri="{BB962C8B-B14F-4D97-AF65-F5344CB8AC3E}">
        <p14:creationId xmlns:p14="http://schemas.microsoft.com/office/powerpoint/2010/main" val="1619500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b="1">
                <a:solidFill>
                  <a:srgbClr val="000000"/>
                </a:solidFill>
                <a:effectLst>
                  <a:outerShdw blurRad="38100" dist="38100" dir="2700000" algn="tl">
                    <a:srgbClr val="000000">
                      <a:alpha val="43137"/>
                    </a:srgbClr>
                  </a:outerShdw>
                </a:effectLst>
              </a:defRPr>
            </a:lvl1p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lvl1pPr marL="91440" indent="-91440">
              <a:buFont typeface="Arial" panose="020B0604020202020204" pitchFamily="34" charset="0"/>
              <a:buChar char="•"/>
              <a:defRPr sz="2800">
                <a:solidFill>
                  <a:srgbClr val="000000"/>
                </a:solidFill>
              </a:defRPr>
            </a:lvl1pPr>
            <a:lvl2pPr>
              <a:defRPr sz="2400">
                <a:solidFill>
                  <a:srgbClr val="000000"/>
                </a:solidFill>
              </a:defRPr>
            </a:lvl2pPr>
            <a:lvl3pPr>
              <a:defRPr sz="2000">
                <a:solidFill>
                  <a:srgbClr val="000000"/>
                </a:solidFill>
              </a:defRPr>
            </a:lvl3pPr>
            <a:lvl4pPr>
              <a:defRPr sz="1800">
                <a:solidFill>
                  <a:srgbClr val="000000"/>
                </a:solidFill>
              </a:defRPr>
            </a:lvl4pPr>
            <a:lvl5pPr>
              <a:defRPr>
                <a:solidFill>
                  <a:srgbClr val="000000"/>
                </a:solidFill>
              </a:defRPr>
            </a:lvl5p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10"/>
          </p:nvPr>
        </p:nvSpPr>
        <p:spPr/>
        <p:txBody>
          <a:bodyPr/>
          <a:lstStyle/>
          <a:p>
            <a:fld id="{6263A697-B6D2-413C-A828-670B4DB2AE09}" type="datetimeFigureOut">
              <a:rPr lang="tr-TR" smtClean="0"/>
              <a:t>28.08.2025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76F515-80A5-400E-AEB3-F921016465E8}" type="slidenum">
              <a:rPr lang="tr-TR" smtClean="0"/>
              <a:t>‹#›</a:t>
            </a:fld>
            <a:endParaRPr lang="tr-TR"/>
          </a:p>
        </p:txBody>
      </p:sp>
      <p:pic>
        <p:nvPicPr>
          <p:cNvPr id="7" name="Resim 6">
            <a:extLst>
              <a:ext uri="{FF2B5EF4-FFF2-40B4-BE49-F238E27FC236}">
                <a16:creationId xmlns:a16="http://schemas.microsoft.com/office/drawing/2014/main" id="{16083F1E-C431-69C3-782C-BE69576C0251}"/>
              </a:ext>
            </a:extLst>
          </p:cNvPr>
          <p:cNvPicPr>
            <a:picLocks noChangeAspect="1"/>
          </p:cNvPicPr>
          <p:nvPr userDrawn="1"/>
        </p:nvPicPr>
        <p:blipFill>
          <a:blip r:embed="rId2"/>
          <a:srcRect l="21985" r="19969"/>
          <a:stretch/>
        </p:blipFill>
        <p:spPr>
          <a:xfrm>
            <a:off x="10556470" y="178229"/>
            <a:ext cx="1946669" cy="1319097"/>
          </a:xfrm>
          <a:prstGeom prst="rect">
            <a:avLst/>
          </a:prstGeom>
        </p:spPr>
      </p:pic>
    </p:spTree>
    <p:extLst>
      <p:ext uri="{BB962C8B-B14F-4D97-AF65-F5344CB8AC3E}">
        <p14:creationId xmlns:p14="http://schemas.microsoft.com/office/powerpoint/2010/main" val="3155013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263A697-B6D2-413C-A828-670B4DB2AE09}" type="datetimeFigureOut">
              <a:rPr lang="tr-TR" smtClean="0"/>
              <a:t>28.08.2025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76F515-80A5-400E-AEB3-F921016465E8}"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Resim 9">
            <a:extLst>
              <a:ext uri="{FF2B5EF4-FFF2-40B4-BE49-F238E27FC236}">
                <a16:creationId xmlns:a16="http://schemas.microsoft.com/office/drawing/2014/main" id="{16083F1E-C431-69C3-782C-BE69576C0251}"/>
              </a:ext>
            </a:extLst>
          </p:cNvPr>
          <p:cNvPicPr>
            <a:picLocks noChangeAspect="1"/>
          </p:cNvPicPr>
          <p:nvPr userDrawn="1"/>
        </p:nvPicPr>
        <p:blipFill>
          <a:blip r:embed="rId2"/>
          <a:srcRect l="21985" r="19969"/>
          <a:stretch/>
        </p:blipFill>
        <p:spPr>
          <a:xfrm>
            <a:off x="10556470" y="178229"/>
            <a:ext cx="1946669" cy="1319097"/>
          </a:xfrm>
          <a:prstGeom prst="rect">
            <a:avLst/>
          </a:prstGeom>
        </p:spPr>
      </p:pic>
    </p:spTree>
    <p:extLst>
      <p:ext uri="{BB962C8B-B14F-4D97-AF65-F5344CB8AC3E}">
        <p14:creationId xmlns:p14="http://schemas.microsoft.com/office/powerpoint/2010/main" val="1669566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263A697-B6D2-413C-A828-670B4DB2AE09}" type="datetimeFigureOut">
              <a:rPr lang="tr-TR" smtClean="0"/>
              <a:t>28.08.2025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676F515-80A5-400E-AEB3-F921016465E8}" type="slidenum">
              <a:rPr lang="tr-TR" smtClean="0"/>
              <a:t>‹#›</a:t>
            </a:fld>
            <a:endParaRPr lang="tr-TR"/>
          </a:p>
        </p:txBody>
      </p:sp>
      <p:pic>
        <p:nvPicPr>
          <p:cNvPr id="9" name="Resim 8">
            <a:extLst>
              <a:ext uri="{FF2B5EF4-FFF2-40B4-BE49-F238E27FC236}">
                <a16:creationId xmlns:a16="http://schemas.microsoft.com/office/drawing/2014/main" id="{16083F1E-C431-69C3-782C-BE69576C0251}"/>
              </a:ext>
            </a:extLst>
          </p:cNvPr>
          <p:cNvPicPr>
            <a:picLocks noChangeAspect="1"/>
          </p:cNvPicPr>
          <p:nvPr userDrawn="1"/>
        </p:nvPicPr>
        <p:blipFill>
          <a:blip r:embed="rId2"/>
          <a:srcRect l="21985" r="19969"/>
          <a:stretch/>
        </p:blipFill>
        <p:spPr>
          <a:xfrm>
            <a:off x="10556470" y="178229"/>
            <a:ext cx="1946669" cy="1319097"/>
          </a:xfrm>
          <a:prstGeom prst="rect">
            <a:avLst/>
          </a:prstGeom>
        </p:spPr>
      </p:pic>
    </p:spTree>
    <p:extLst>
      <p:ext uri="{BB962C8B-B14F-4D97-AF65-F5344CB8AC3E}">
        <p14:creationId xmlns:p14="http://schemas.microsoft.com/office/powerpoint/2010/main" val="2161863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97280" y="2582334"/>
            <a:ext cx="4937760" cy="33782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17920" y="2582334"/>
            <a:ext cx="4937760" cy="33782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263A697-B6D2-413C-A828-670B4DB2AE09}" type="datetimeFigureOut">
              <a:rPr lang="tr-TR" smtClean="0"/>
              <a:t>28.08.2025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676F515-80A5-400E-AEB3-F921016465E8}" type="slidenum">
              <a:rPr lang="tr-TR" smtClean="0"/>
              <a:t>‹#›</a:t>
            </a:fld>
            <a:endParaRPr lang="tr-TR"/>
          </a:p>
        </p:txBody>
      </p:sp>
      <p:pic>
        <p:nvPicPr>
          <p:cNvPr id="11" name="Resim 10">
            <a:extLst>
              <a:ext uri="{FF2B5EF4-FFF2-40B4-BE49-F238E27FC236}">
                <a16:creationId xmlns:a16="http://schemas.microsoft.com/office/drawing/2014/main" id="{16083F1E-C431-69C3-782C-BE69576C0251}"/>
              </a:ext>
            </a:extLst>
          </p:cNvPr>
          <p:cNvPicPr>
            <a:picLocks noChangeAspect="1"/>
          </p:cNvPicPr>
          <p:nvPr userDrawn="1"/>
        </p:nvPicPr>
        <p:blipFill>
          <a:blip r:embed="rId2"/>
          <a:srcRect l="21985" r="19969"/>
          <a:stretch/>
        </p:blipFill>
        <p:spPr>
          <a:xfrm>
            <a:off x="10556470" y="178229"/>
            <a:ext cx="1946669" cy="1319097"/>
          </a:xfrm>
          <a:prstGeom prst="rect">
            <a:avLst/>
          </a:prstGeom>
        </p:spPr>
      </p:pic>
    </p:spTree>
    <p:extLst>
      <p:ext uri="{BB962C8B-B14F-4D97-AF65-F5344CB8AC3E}">
        <p14:creationId xmlns:p14="http://schemas.microsoft.com/office/powerpoint/2010/main" val="652669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6263A697-B6D2-413C-A828-670B4DB2AE09}" type="datetimeFigureOut">
              <a:rPr lang="tr-TR" smtClean="0"/>
              <a:t>28.08.2025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676F515-80A5-400E-AEB3-F921016465E8}" type="slidenum">
              <a:rPr lang="tr-TR" smtClean="0"/>
              <a:t>‹#›</a:t>
            </a:fld>
            <a:endParaRPr lang="tr-TR"/>
          </a:p>
        </p:txBody>
      </p:sp>
      <p:pic>
        <p:nvPicPr>
          <p:cNvPr id="6" name="Resim 5">
            <a:extLst>
              <a:ext uri="{FF2B5EF4-FFF2-40B4-BE49-F238E27FC236}">
                <a16:creationId xmlns:a16="http://schemas.microsoft.com/office/drawing/2014/main" id="{16083F1E-C431-69C3-782C-BE69576C0251}"/>
              </a:ext>
            </a:extLst>
          </p:cNvPr>
          <p:cNvPicPr>
            <a:picLocks noChangeAspect="1"/>
          </p:cNvPicPr>
          <p:nvPr userDrawn="1"/>
        </p:nvPicPr>
        <p:blipFill>
          <a:blip r:embed="rId2"/>
          <a:srcRect l="21985" r="19969"/>
          <a:stretch/>
        </p:blipFill>
        <p:spPr>
          <a:xfrm>
            <a:off x="10556470" y="178229"/>
            <a:ext cx="1946669" cy="1319097"/>
          </a:xfrm>
          <a:prstGeom prst="rect">
            <a:avLst/>
          </a:prstGeom>
        </p:spPr>
      </p:pic>
    </p:spTree>
    <p:extLst>
      <p:ext uri="{BB962C8B-B14F-4D97-AF65-F5344CB8AC3E}">
        <p14:creationId xmlns:p14="http://schemas.microsoft.com/office/powerpoint/2010/main" val="2906929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263A697-B6D2-413C-A828-670B4DB2AE09}" type="datetimeFigureOut">
              <a:rPr lang="tr-TR" smtClean="0"/>
              <a:t>28.08.2025</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9676F515-80A5-400E-AEB3-F921016465E8}" type="slidenum">
              <a:rPr lang="tr-TR" smtClean="0"/>
              <a:t>‹#›</a:t>
            </a:fld>
            <a:endParaRPr lang="tr-TR"/>
          </a:p>
        </p:txBody>
      </p:sp>
      <p:pic>
        <p:nvPicPr>
          <p:cNvPr id="10" name="Resim 9">
            <a:extLst>
              <a:ext uri="{FF2B5EF4-FFF2-40B4-BE49-F238E27FC236}">
                <a16:creationId xmlns:a16="http://schemas.microsoft.com/office/drawing/2014/main" id="{16083F1E-C431-69C3-782C-BE69576C0251}"/>
              </a:ext>
            </a:extLst>
          </p:cNvPr>
          <p:cNvPicPr>
            <a:picLocks noChangeAspect="1"/>
          </p:cNvPicPr>
          <p:nvPr userDrawn="1"/>
        </p:nvPicPr>
        <p:blipFill>
          <a:blip r:embed="rId2"/>
          <a:srcRect l="21985" r="19969"/>
          <a:stretch/>
        </p:blipFill>
        <p:spPr>
          <a:xfrm>
            <a:off x="10435472" y="160912"/>
            <a:ext cx="1877110" cy="1271962"/>
          </a:xfrm>
          <a:prstGeom prst="rect">
            <a:avLst/>
          </a:prstGeom>
        </p:spPr>
      </p:pic>
    </p:spTree>
    <p:extLst>
      <p:ext uri="{BB962C8B-B14F-4D97-AF65-F5344CB8AC3E}">
        <p14:creationId xmlns:p14="http://schemas.microsoft.com/office/powerpoint/2010/main" val="2706663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263A697-B6D2-413C-A828-670B4DB2AE09}" type="datetimeFigureOut">
              <a:rPr lang="tr-TR" smtClean="0"/>
              <a:t>28.08.2025</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676F515-80A5-400E-AEB3-F921016465E8}" type="slidenum">
              <a:rPr lang="tr-TR" smtClean="0"/>
              <a:t>‹#›</a:t>
            </a:fld>
            <a:endParaRPr lang="tr-TR"/>
          </a:p>
        </p:txBody>
      </p:sp>
      <p:pic>
        <p:nvPicPr>
          <p:cNvPr id="10" name="Resim 9">
            <a:extLst>
              <a:ext uri="{FF2B5EF4-FFF2-40B4-BE49-F238E27FC236}">
                <a16:creationId xmlns:a16="http://schemas.microsoft.com/office/drawing/2014/main" id="{16083F1E-C431-69C3-782C-BE69576C0251}"/>
              </a:ext>
            </a:extLst>
          </p:cNvPr>
          <p:cNvPicPr>
            <a:picLocks noChangeAspect="1"/>
          </p:cNvPicPr>
          <p:nvPr userDrawn="1"/>
        </p:nvPicPr>
        <p:blipFill>
          <a:blip r:embed="rId2"/>
          <a:srcRect l="21985" r="19969"/>
          <a:stretch/>
        </p:blipFill>
        <p:spPr>
          <a:xfrm>
            <a:off x="10556470" y="178229"/>
            <a:ext cx="1946669" cy="1319097"/>
          </a:xfrm>
          <a:prstGeom prst="rect">
            <a:avLst/>
          </a:prstGeom>
        </p:spPr>
      </p:pic>
    </p:spTree>
    <p:extLst>
      <p:ext uri="{BB962C8B-B14F-4D97-AF65-F5344CB8AC3E}">
        <p14:creationId xmlns:p14="http://schemas.microsoft.com/office/powerpoint/2010/main" val="2148699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263A697-B6D2-413C-A828-670B4DB2AE09}" type="datetimeFigureOut">
              <a:rPr lang="tr-TR" smtClean="0"/>
              <a:t>28.08.2025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676F515-80A5-400E-AEB3-F921016465E8}" type="slidenum">
              <a:rPr lang="tr-TR" smtClean="0"/>
              <a:t>‹#›</a:t>
            </a:fld>
            <a:endParaRPr lang="tr-TR"/>
          </a:p>
        </p:txBody>
      </p:sp>
      <p:pic>
        <p:nvPicPr>
          <p:cNvPr id="10" name="Resim 9">
            <a:extLst>
              <a:ext uri="{FF2B5EF4-FFF2-40B4-BE49-F238E27FC236}">
                <a16:creationId xmlns:a16="http://schemas.microsoft.com/office/drawing/2014/main" id="{16083F1E-C431-69C3-782C-BE69576C0251}"/>
              </a:ext>
            </a:extLst>
          </p:cNvPr>
          <p:cNvPicPr>
            <a:picLocks noChangeAspect="1"/>
          </p:cNvPicPr>
          <p:nvPr userDrawn="1"/>
        </p:nvPicPr>
        <p:blipFill>
          <a:blip r:embed="rId3"/>
          <a:srcRect l="21985" r="19969"/>
          <a:stretch/>
        </p:blipFill>
        <p:spPr>
          <a:xfrm>
            <a:off x="10556470" y="178229"/>
            <a:ext cx="1946669" cy="1319097"/>
          </a:xfrm>
          <a:prstGeom prst="rect">
            <a:avLst/>
          </a:prstGeom>
        </p:spPr>
      </p:pic>
    </p:spTree>
    <p:extLst>
      <p:ext uri="{BB962C8B-B14F-4D97-AF65-F5344CB8AC3E}">
        <p14:creationId xmlns:p14="http://schemas.microsoft.com/office/powerpoint/2010/main" val="1109273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263A697-B6D2-413C-A828-670B4DB2AE09}" type="datetimeFigureOut">
              <a:rPr lang="tr-TR" smtClean="0"/>
              <a:t>28.08.2025</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676F515-80A5-400E-AEB3-F921016465E8}"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2290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E6715032-2714-DB0C-9E8D-2B42F69B0AA3}"/>
              </a:ext>
            </a:extLst>
          </p:cNvPr>
          <p:cNvSpPr txBox="1"/>
          <p:nvPr/>
        </p:nvSpPr>
        <p:spPr>
          <a:xfrm>
            <a:off x="1024117" y="1881343"/>
            <a:ext cx="10003596" cy="1446550"/>
          </a:xfrm>
          <a:prstGeom prst="rect">
            <a:avLst/>
          </a:prstGeom>
          <a:solidFill>
            <a:srgbClr val="FFCC99"/>
          </a:solidFill>
          <a:scene3d>
            <a:camera prst="orthographicFront"/>
            <a:lightRig rig="threePt" dir="t"/>
          </a:scene3d>
          <a:sp3d>
            <a:bevelT prst="angle"/>
            <a:bevelB/>
          </a:sp3d>
        </p:spPr>
        <p:txBody>
          <a:bodyPr wrap="square" rtlCol="0">
            <a:spAutoFit/>
          </a:bodyPr>
          <a:lstStyle/>
          <a:p>
            <a:pPr algn="ctr"/>
            <a:endParaRPr lang="tr-TR" sz="4000" b="1" dirty="0"/>
          </a:p>
          <a:p>
            <a:pPr algn="ctr"/>
            <a:r>
              <a:rPr lang="tr-TR" sz="4800" b="1" dirty="0"/>
              <a:t>TEMEL MİKROBİYOLOJİ </a:t>
            </a:r>
          </a:p>
        </p:txBody>
      </p:sp>
      <p:pic>
        <p:nvPicPr>
          <p:cNvPr id="2" name="Resim 1">
            <a:extLst>
              <a:ext uri="{FF2B5EF4-FFF2-40B4-BE49-F238E27FC236}">
                <a16:creationId xmlns:a16="http://schemas.microsoft.com/office/drawing/2014/main" id="{654D2D8B-48C6-4782-76FC-7B5689C40C51}"/>
              </a:ext>
            </a:extLst>
          </p:cNvPr>
          <p:cNvPicPr>
            <a:picLocks noChangeAspect="1"/>
          </p:cNvPicPr>
          <p:nvPr/>
        </p:nvPicPr>
        <p:blipFill>
          <a:blip r:embed="rId2"/>
          <a:stretch>
            <a:fillRect/>
          </a:stretch>
        </p:blipFill>
        <p:spPr>
          <a:xfrm>
            <a:off x="2489903" y="3681663"/>
            <a:ext cx="7212193" cy="2029326"/>
          </a:xfrm>
          <a:prstGeom prst="rect">
            <a:avLst/>
          </a:prstGeom>
        </p:spPr>
      </p:pic>
      <p:sp>
        <p:nvSpPr>
          <p:cNvPr id="5" name="Metin kutusu 4">
            <a:extLst>
              <a:ext uri="{FF2B5EF4-FFF2-40B4-BE49-F238E27FC236}">
                <a16:creationId xmlns:a16="http://schemas.microsoft.com/office/drawing/2014/main" id="{0BD7E717-2C1C-AEF1-65EB-37C4921C416E}"/>
              </a:ext>
            </a:extLst>
          </p:cNvPr>
          <p:cNvSpPr txBox="1"/>
          <p:nvPr/>
        </p:nvSpPr>
        <p:spPr>
          <a:xfrm>
            <a:off x="487279" y="6418530"/>
            <a:ext cx="8728910" cy="369332"/>
          </a:xfrm>
          <a:prstGeom prst="rect">
            <a:avLst/>
          </a:prstGeom>
          <a:noFill/>
        </p:spPr>
        <p:txBody>
          <a:bodyPr wrap="square">
            <a:spAutoFit/>
          </a:bodyPr>
          <a:lstStyle/>
          <a:p>
            <a:r>
              <a:rPr lang="tr-TR" b="1" i="1" dirty="0">
                <a:solidFill>
                  <a:schemeClr val="bg1"/>
                </a:solidFill>
              </a:rPr>
              <a:t>Versiyon 1-Hazırlayan: Serap Süzük Yıldız -Ağustos 2025 </a:t>
            </a:r>
          </a:p>
        </p:txBody>
      </p:sp>
    </p:spTree>
    <p:extLst>
      <p:ext uri="{BB962C8B-B14F-4D97-AF65-F5344CB8AC3E}">
        <p14:creationId xmlns:p14="http://schemas.microsoft.com/office/powerpoint/2010/main" val="2585583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5E67A0"/>
                </a:solidFill>
              </a:rPr>
              <a:t>Parazit</a:t>
            </a:r>
          </a:p>
        </p:txBody>
      </p:sp>
      <p:sp>
        <p:nvSpPr>
          <p:cNvPr id="3" name="İçerik Yer Tutucusu 2"/>
          <p:cNvSpPr>
            <a:spLocks noGrp="1"/>
          </p:cNvSpPr>
          <p:nvPr>
            <p:ph idx="1"/>
          </p:nvPr>
        </p:nvSpPr>
        <p:spPr/>
        <p:txBody>
          <a:bodyPr/>
          <a:lstStyle/>
          <a:p>
            <a:r>
              <a:rPr lang="tr-TR" dirty="0"/>
              <a:t>Parazitler, tek hücreli </a:t>
            </a:r>
            <a:r>
              <a:rPr lang="tr-TR" b="1" dirty="0" err="1"/>
              <a:t>PROTOZOA</a:t>
            </a:r>
            <a:r>
              <a:rPr lang="tr-TR" dirty="0" err="1"/>
              <a:t>’dan</a:t>
            </a:r>
            <a:r>
              <a:rPr lang="tr-TR" dirty="0"/>
              <a:t> (</a:t>
            </a:r>
            <a:r>
              <a:rPr lang="tr-TR" dirty="0" err="1"/>
              <a:t>Giardia</a:t>
            </a:r>
            <a:r>
              <a:rPr lang="tr-TR" dirty="0"/>
              <a:t> türleri ve </a:t>
            </a:r>
            <a:r>
              <a:rPr lang="tr-TR" dirty="0" err="1"/>
              <a:t>Plasmodium</a:t>
            </a:r>
            <a:r>
              <a:rPr lang="tr-TR" dirty="0"/>
              <a:t> türleri) büyük kurtlara (örneğin kancalı kurt) ve böceklere (uyuz paraziti </a:t>
            </a:r>
            <a:r>
              <a:rPr lang="tr-TR" i="1" dirty="0" err="1"/>
              <a:t>Sarcoptes</a:t>
            </a:r>
            <a:r>
              <a:rPr lang="tr-TR" i="1" dirty="0"/>
              <a:t> </a:t>
            </a:r>
            <a:r>
              <a:rPr lang="tr-TR" i="1" dirty="0" err="1"/>
              <a:t>scabiei</a:t>
            </a:r>
            <a:r>
              <a:rPr lang="tr-TR" dirty="0"/>
              <a:t>) kadar çeşitlilik gösterir </a:t>
            </a:r>
          </a:p>
          <a:p>
            <a:pPr lvl="1"/>
            <a:r>
              <a:rPr lang="tr-TR" dirty="0"/>
              <a:t>Sıtmaya neden olan </a:t>
            </a:r>
            <a:r>
              <a:rPr lang="tr-TR" dirty="0" err="1"/>
              <a:t>Plasmodium</a:t>
            </a:r>
            <a:r>
              <a:rPr lang="tr-TR" dirty="0"/>
              <a:t> türleri gibi bazı parazitler hücre içinde yaşayabilirler </a:t>
            </a:r>
          </a:p>
          <a:p>
            <a:pPr lvl="1"/>
            <a:r>
              <a:rPr lang="tr-TR" dirty="0"/>
              <a:t>Diğerleri hücre dışında yaşayabilir </a:t>
            </a:r>
          </a:p>
          <a:p>
            <a:pPr lvl="1"/>
            <a:r>
              <a:rPr lang="tr-TR" dirty="0"/>
              <a:t>Çoğu </a:t>
            </a:r>
            <a:r>
              <a:rPr lang="tr-TR" dirty="0" err="1"/>
              <a:t>protozoa</a:t>
            </a:r>
            <a:r>
              <a:rPr lang="tr-TR" dirty="0"/>
              <a:t> iki farklı formda bulunur:</a:t>
            </a:r>
          </a:p>
          <a:p>
            <a:pPr lvl="2"/>
            <a:r>
              <a:rPr lang="tr-TR" b="1" dirty="0" err="1"/>
              <a:t>Trofozoit</a:t>
            </a:r>
            <a:r>
              <a:rPr lang="tr-TR" dirty="0"/>
              <a:t> evresi - parazitin konakta etki ürettiği beslenme evresi</a:t>
            </a:r>
          </a:p>
          <a:p>
            <a:pPr lvl="2"/>
            <a:r>
              <a:rPr lang="tr-TR" b="1" dirty="0"/>
              <a:t>Kist</a:t>
            </a:r>
            <a:r>
              <a:rPr lang="tr-TR" dirty="0"/>
              <a:t> evresi - çoğu </a:t>
            </a:r>
            <a:r>
              <a:rPr lang="tr-TR" dirty="0" err="1"/>
              <a:t>protozoa</a:t>
            </a:r>
            <a:r>
              <a:rPr lang="tr-TR" dirty="0"/>
              <a:t> parazitinin bulaştığı uyku evresi</a:t>
            </a:r>
          </a:p>
        </p:txBody>
      </p:sp>
    </p:spTree>
    <p:extLst>
      <p:ext uri="{BB962C8B-B14F-4D97-AF65-F5344CB8AC3E}">
        <p14:creationId xmlns:p14="http://schemas.microsoft.com/office/powerpoint/2010/main" val="4100470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40642" y="1901323"/>
            <a:ext cx="9859589" cy="4348648"/>
          </a:xfrm>
        </p:spPr>
        <p:txBody>
          <a:bodyPr>
            <a:noAutofit/>
          </a:bodyPr>
          <a:lstStyle/>
          <a:p>
            <a:r>
              <a:rPr lang="tr-TR" sz="2200" b="1" u="sng" dirty="0"/>
              <a:t> </a:t>
            </a:r>
            <a:r>
              <a:rPr lang="tr-TR" sz="2200" b="1" u="sng" dirty="0" err="1"/>
              <a:t>Kommensal</a:t>
            </a:r>
            <a:r>
              <a:rPr lang="tr-TR" sz="2200" b="1" u="sng" dirty="0"/>
              <a:t> Mikrobiyota (Normal Flora): </a:t>
            </a:r>
            <a:r>
              <a:rPr lang="tr-TR" sz="2200" dirty="0"/>
              <a:t> Vücudumuzun birçok bölgesinde yaşamımıza yardımcı olan mikroorganizmalar vardır</a:t>
            </a:r>
          </a:p>
          <a:p>
            <a:r>
              <a:rPr lang="tr-TR" sz="2200" dirty="0"/>
              <a:t>Bunlar patojenlere karşı vücudumuzu korumaktadır</a:t>
            </a:r>
          </a:p>
          <a:p>
            <a:r>
              <a:rPr lang="tr-TR" sz="2200" dirty="0"/>
              <a:t>Ancak bağışık yanıtın düşmesi, cilt bütünlüğünün bozulması (katater girişi gibi) gibi nedenlerle enfeksiyon yapabilirler </a:t>
            </a:r>
          </a:p>
        </p:txBody>
      </p:sp>
      <p:sp>
        <p:nvSpPr>
          <p:cNvPr id="4" name="Unvan 1"/>
          <p:cNvSpPr>
            <a:spLocks noGrp="1"/>
          </p:cNvSpPr>
          <p:nvPr>
            <p:ph type="title"/>
          </p:nvPr>
        </p:nvSpPr>
        <p:spPr>
          <a:xfrm>
            <a:off x="1073870" y="932639"/>
            <a:ext cx="10515600" cy="715530"/>
          </a:xfrm>
        </p:spPr>
        <p:txBody>
          <a:bodyPr>
            <a:normAutofit fontScale="90000"/>
          </a:bodyPr>
          <a:lstStyle/>
          <a:p>
            <a:r>
              <a:rPr lang="tr-TR" dirty="0" err="1">
                <a:solidFill>
                  <a:srgbClr val="5E67A0"/>
                </a:solidFill>
              </a:rPr>
              <a:t>Kommensal</a:t>
            </a:r>
            <a:r>
              <a:rPr lang="tr-TR" dirty="0">
                <a:solidFill>
                  <a:srgbClr val="5E67A0"/>
                </a:solidFill>
              </a:rPr>
              <a:t> </a:t>
            </a:r>
            <a:r>
              <a:rPr lang="tr-TR" dirty="0" err="1">
                <a:solidFill>
                  <a:srgbClr val="5E67A0"/>
                </a:solidFill>
              </a:rPr>
              <a:t>Mikrobiyota</a:t>
            </a:r>
            <a:r>
              <a:rPr lang="tr-TR" dirty="0">
                <a:solidFill>
                  <a:srgbClr val="5E67A0"/>
                </a:solidFill>
              </a:rPr>
              <a:t> (Normal Flora)</a:t>
            </a:r>
          </a:p>
        </p:txBody>
      </p:sp>
      <p:pic>
        <p:nvPicPr>
          <p:cNvPr id="2" name="Resim 1"/>
          <p:cNvPicPr>
            <a:picLocks noChangeAspect="1"/>
          </p:cNvPicPr>
          <p:nvPr/>
        </p:nvPicPr>
        <p:blipFill>
          <a:blip r:embed="rId2"/>
          <a:stretch>
            <a:fillRect/>
          </a:stretch>
        </p:blipFill>
        <p:spPr>
          <a:xfrm>
            <a:off x="7124369" y="3905514"/>
            <a:ext cx="4669749" cy="2248398"/>
          </a:xfrm>
          <a:prstGeom prst="ellipse">
            <a:avLst/>
          </a:prstGeom>
          <a:ln>
            <a:noFill/>
          </a:ln>
          <a:effectLst>
            <a:softEdge rad="112500"/>
          </a:effectLst>
        </p:spPr>
      </p:pic>
    </p:spTree>
    <p:extLst>
      <p:ext uri="{BB962C8B-B14F-4D97-AF65-F5344CB8AC3E}">
        <p14:creationId xmlns:p14="http://schemas.microsoft.com/office/powerpoint/2010/main" val="3521838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solidFill>
                  <a:srgbClr val="5E67A0"/>
                </a:solidFill>
              </a:rPr>
              <a:t>Kolonizasyon</a:t>
            </a:r>
            <a:endParaRPr lang="tr-TR" dirty="0">
              <a:solidFill>
                <a:srgbClr val="5E67A0"/>
              </a:solidFill>
            </a:endParaRPr>
          </a:p>
        </p:txBody>
      </p:sp>
      <p:sp>
        <p:nvSpPr>
          <p:cNvPr id="3" name="İçerik Yer Tutucusu 2"/>
          <p:cNvSpPr>
            <a:spLocks noGrp="1"/>
          </p:cNvSpPr>
          <p:nvPr>
            <p:ph idx="1"/>
          </p:nvPr>
        </p:nvSpPr>
        <p:spPr/>
        <p:txBody>
          <a:bodyPr>
            <a:normAutofit fontScale="92500" lnSpcReduction="10000"/>
          </a:bodyPr>
          <a:lstStyle/>
          <a:p>
            <a:r>
              <a:rPr lang="tr-TR" dirty="0"/>
              <a:t> Vücudumuzun çeşitli bölgelerinde patojen olabilen mikroorganizmalar bulunabilir. Örneğin boğazda </a:t>
            </a:r>
            <a:r>
              <a:rPr lang="tr-TR" i="1" dirty="0" err="1"/>
              <a:t>Neisseria</a:t>
            </a:r>
            <a:r>
              <a:rPr lang="tr-TR" i="1" dirty="0"/>
              <a:t> </a:t>
            </a:r>
            <a:r>
              <a:rPr lang="tr-TR" i="1" dirty="0" err="1"/>
              <a:t>meningitidis</a:t>
            </a:r>
            <a:r>
              <a:rPr lang="tr-TR" dirty="0"/>
              <a:t>, bağırsakta</a:t>
            </a:r>
            <a:r>
              <a:rPr lang="tr-TR" i="1" dirty="0"/>
              <a:t> </a:t>
            </a:r>
            <a:r>
              <a:rPr lang="tr-TR" i="1" dirty="0" err="1"/>
              <a:t>Salmonella</a:t>
            </a:r>
            <a:r>
              <a:rPr lang="tr-TR" i="1" dirty="0"/>
              <a:t> </a:t>
            </a:r>
            <a:r>
              <a:rPr lang="tr-TR" dirty="0"/>
              <a:t>spp., burunda </a:t>
            </a:r>
            <a:r>
              <a:rPr lang="tr-TR" dirty="0" err="1"/>
              <a:t>metisiline</a:t>
            </a:r>
            <a:r>
              <a:rPr lang="tr-TR" dirty="0"/>
              <a:t> dirençli </a:t>
            </a:r>
            <a:r>
              <a:rPr lang="tr-TR" i="1" dirty="0"/>
              <a:t>S. </a:t>
            </a:r>
            <a:r>
              <a:rPr lang="tr-TR" i="1" dirty="0" err="1"/>
              <a:t>aureus</a:t>
            </a:r>
            <a:r>
              <a:rPr lang="tr-TR" i="1" dirty="0"/>
              <a:t> </a:t>
            </a:r>
            <a:r>
              <a:rPr lang="tr-TR" dirty="0"/>
              <a:t>(MRSA) ve </a:t>
            </a:r>
            <a:r>
              <a:rPr lang="tr-TR" dirty="0" err="1"/>
              <a:t>genital</a:t>
            </a:r>
            <a:r>
              <a:rPr lang="tr-TR" dirty="0"/>
              <a:t> bölgede maya bulunur</a:t>
            </a:r>
          </a:p>
          <a:p>
            <a:r>
              <a:rPr lang="tr-TR" dirty="0"/>
              <a:t> Bağışıklık sistemi düştüğünde </a:t>
            </a:r>
            <a:r>
              <a:rPr lang="tr-TR" dirty="0" err="1"/>
              <a:t>mikrobiyotadaki</a:t>
            </a:r>
            <a:r>
              <a:rPr lang="tr-TR" dirty="0"/>
              <a:t> mikroorganizmalar üstün hale gelerek bulundukları bölgede sayıları artabilir ve ilerleyen dönemlerde enfeksiyona neden olabilir. </a:t>
            </a:r>
          </a:p>
          <a:p>
            <a:pPr lvl="1"/>
            <a:r>
              <a:rPr lang="tr-TR" dirty="0"/>
              <a:t>Deri </a:t>
            </a:r>
            <a:r>
              <a:rPr lang="tr-TR" dirty="0" err="1"/>
              <a:t>mikrobiyotasında</a:t>
            </a:r>
            <a:r>
              <a:rPr lang="tr-TR" dirty="0"/>
              <a:t> bulunan bakteriler ameliyat sonrası cerrahi alan enfeksiyonuna neden olabilir </a:t>
            </a:r>
          </a:p>
          <a:p>
            <a:pPr lvl="1"/>
            <a:r>
              <a:rPr lang="tr-TR" dirty="0"/>
              <a:t>Bağırsağında Salmonella kolonize olan kişi yemek hazırlama aşamasında yemekleri kontamine edebilir </a:t>
            </a:r>
          </a:p>
        </p:txBody>
      </p:sp>
    </p:spTree>
    <p:extLst>
      <p:ext uri="{BB962C8B-B14F-4D97-AF65-F5344CB8AC3E}">
        <p14:creationId xmlns:p14="http://schemas.microsoft.com/office/powerpoint/2010/main" val="1053504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75911-26D1-A3F5-0DD6-D642E57E34A9}"/>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0AC52F32-54C5-2F48-F659-0B5F7C5476FC}"/>
              </a:ext>
            </a:extLst>
          </p:cNvPr>
          <p:cNvSpPr>
            <a:spLocks noGrp="1"/>
          </p:cNvSpPr>
          <p:nvPr>
            <p:ph type="title"/>
          </p:nvPr>
        </p:nvSpPr>
        <p:spPr/>
        <p:txBody>
          <a:bodyPr/>
          <a:lstStyle/>
          <a:p>
            <a:r>
              <a:rPr lang="tr-TR" dirty="0" err="1">
                <a:solidFill>
                  <a:srgbClr val="5E67A0"/>
                </a:solidFill>
              </a:rPr>
              <a:t>Kolonizasyon</a:t>
            </a:r>
            <a:endParaRPr lang="tr-TR" dirty="0">
              <a:solidFill>
                <a:srgbClr val="5E67A0"/>
              </a:solidFill>
            </a:endParaRPr>
          </a:p>
        </p:txBody>
      </p:sp>
      <p:sp>
        <p:nvSpPr>
          <p:cNvPr id="3" name="İçerik Yer Tutucusu 2">
            <a:extLst>
              <a:ext uri="{FF2B5EF4-FFF2-40B4-BE49-F238E27FC236}">
                <a16:creationId xmlns:a16="http://schemas.microsoft.com/office/drawing/2014/main" id="{BDEF9B0E-C29D-6E43-92EF-F38B57B2B2C5}"/>
              </a:ext>
            </a:extLst>
          </p:cNvPr>
          <p:cNvSpPr>
            <a:spLocks noGrp="1"/>
          </p:cNvSpPr>
          <p:nvPr>
            <p:ph idx="1"/>
          </p:nvPr>
        </p:nvSpPr>
        <p:spPr>
          <a:xfrm>
            <a:off x="1097280" y="2476500"/>
            <a:ext cx="10058400" cy="3392594"/>
          </a:xfrm>
        </p:spPr>
        <p:txBody>
          <a:bodyPr>
            <a:normAutofit/>
          </a:bodyPr>
          <a:lstStyle/>
          <a:p>
            <a:r>
              <a:rPr lang="tr-TR" dirty="0"/>
              <a:t>Çok ilaca dirençli mikroorganizmalar hastanede yatan hastalarda kolonize olabilirler </a:t>
            </a:r>
          </a:p>
          <a:p>
            <a:pPr lvl="1"/>
            <a:r>
              <a:rPr lang="tr-TR" dirty="0"/>
              <a:t>Hastaların kolonizasyon durumlarını izleyebilmek için bazı durumlarda tarama kültürleri ile birimler/hastalar izlenebilir </a:t>
            </a:r>
          </a:p>
          <a:p>
            <a:pPr lvl="1"/>
            <a:r>
              <a:rPr lang="tr-TR" dirty="0" err="1"/>
              <a:t>Vankomisin</a:t>
            </a:r>
            <a:r>
              <a:rPr lang="tr-TR" dirty="0"/>
              <a:t> dirençli enterokok, </a:t>
            </a:r>
            <a:r>
              <a:rPr lang="tr-TR" dirty="0" err="1"/>
              <a:t>karbapenem</a:t>
            </a:r>
            <a:r>
              <a:rPr lang="tr-TR" dirty="0"/>
              <a:t> dirençli gram negatif bakteri, MRSA, </a:t>
            </a:r>
            <a:r>
              <a:rPr lang="tr-TR" i="1" dirty="0" err="1"/>
              <a:t>Candida</a:t>
            </a:r>
            <a:r>
              <a:rPr lang="tr-TR" i="1" dirty="0"/>
              <a:t> </a:t>
            </a:r>
            <a:r>
              <a:rPr lang="tr-TR" i="1" dirty="0" err="1"/>
              <a:t>auris</a:t>
            </a:r>
            <a:r>
              <a:rPr lang="tr-TR" i="1" dirty="0"/>
              <a:t> </a:t>
            </a:r>
            <a:r>
              <a:rPr lang="tr-TR" dirty="0"/>
              <a:t>için taramalar yapılabilir </a:t>
            </a:r>
          </a:p>
        </p:txBody>
      </p:sp>
    </p:spTree>
    <p:extLst>
      <p:ext uri="{BB962C8B-B14F-4D97-AF65-F5344CB8AC3E}">
        <p14:creationId xmlns:p14="http://schemas.microsoft.com/office/powerpoint/2010/main" val="1924935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5E67A0"/>
                </a:solidFill>
              </a:rPr>
              <a:t>Enfeksiyon</a:t>
            </a:r>
          </a:p>
        </p:txBody>
      </p:sp>
      <p:sp>
        <p:nvSpPr>
          <p:cNvPr id="3" name="İçerik Yer Tutucusu 2"/>
          <p:cNvSpPr>
            <a:spLocks noGrp="1"/>
          </p:cNvSpPr>
          <p:nvPr>
            <p:ph idx="1"/>
          </p:nvPr>
        </p:nvSpPr>
        <p:spPr/>
        <p:txBody>
          <a:bodyPr>
            <a:normAutofit fontScale="92500" lnSpcReduction="10000"/>
          </a:bodyPr>
          <a:lstStyle/>
          <a:p>
            <a:r>
              <a:rPr lang="tr-TR" dirty="0"/>
              <a:t> Belirli bir vücut bölgesinde aşırı derecede artan mikroorganizmaların ya vücut bölgesinde oluşturdukları etkiyle ya da bu etkiye yönelik bağışıklık sisteminin verdiği tepkiler sonucunda klinik semptomlar ortaya çıkar</a:t>
            </a:r>
          </a:p>
          <a:p>
            <a:r>
              <a:rPr lang="tr-TR" dirty="0"/>
              <a:t>Enfeksiyonlar bu klinik belirtiler ile ortaya çıkar ya da klinik semptomlar oluşmadan ya da çok düşük düzeyde oluşursa </a:t>
            </a:r>
            <a:r>
              <a:rPr lang="tr-TR" dirty="0" err="1"/>
              <a:t>subklinik</a:t>
            </a:r>
            <a:r>
              <a:rPr lang="tr-TR" dirty="0"/>
              <a:t> şeklinde de seyredebilir</a:t>
            </a:r>
          </a:p>
          <a:p>
            <a:r>
              <a:rPr lang="tr-TR" dirty="0"/>
              <a:t>Semptomlar vücut bölgesine ve mikroorganizmaların özelliklerine göre değişiklikler gösterebilirler </a:t>
            </a:r>
          </a:p>
          <a:p>
            <a:r>
              <a:rPr lang="tr-TR" dirty="0"/>
              <a:t>Mikroorganizmanın özellikleri ve konumu ile kişinin bağışıklık durumu, enfeksiyonun ilerleyip ilerlemeyeceğini ya da nasıl ilerleyeceğini belirler</a:t>
            </a:r>
          </a:p>
        </p:txBody>
      </p:sp>
      <p:pic>
        <p:nvPicPr>
          <p:cNvPr id="4" name="Resim 3"/>
          <p:cNvPicPr>
            <a:picLocks noChangeAspect="1"/>
          </p:cNvPicPr>
          <p:nvPr/>
        </p:nvPicPr>
        <p:blipFill>
          <a:blip r:embed="rId2"/>
          <a:stretch>
            <a:fillRect/>
          </a:stretch>
        </p:blipFill>
        <p:spPr>
          <a:xfrm>
            <a:off x="8073581" y="286603"/>
            <a:ext cx="2414588" cy="13647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58717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286603"/>
            <a:ext cx="9257899" cy="1450757"/>
          </a:xfrm>
        </p:spPr>
        <p:txBody>
          <a:bodyPr>
            <a:normAutofit/>
          </a:bodyPr>
          <a:lstStyle/>
          <a:p>
            <a:r>
              <a:rPr lang="tr-TR" sz="4400" dirty="0">
                <a:solidFill>
                  <a:srgbClr val="5E67A0"/>
                </a:solidFill>
              </a:rPr>
              <a:t>Mikroorganizma Teması ile Başlayan Süreç</a:t>
            </a:r>
          </a:p>
        </p:txBody>
      </p:sp>
      <p:pic>
        <p:nvPicPr>
          <p:cNvPr id="4" name="Resim 3"/>
          <p:cNvPicPr>
            <a:picLocks noChangeAspect="1"/>
          </p:cNvPicPr>
          <p:nvPr/>
        </p:nvPicPr>
        <p:blipFill>
          <a:blip r:embed="rId2"/>
          <a:stretch>
            <a:fillRect/>
          </a:stretch>
        </p:blipFill>
        <p:spPr>
          <a:xfrm>
            <a:off x="2281288" y="1882468"/>
            <a:ext cx="7777112" cy="4442917"/>
          </a:xfrm>
          <a:prstGeom prst="rect">
            <a:avLst/>
          </a:prstGeom>
        </p:spPr>
      </p:pic>
    </p:spTree>
    <p:extLst>
      <p:ext uri="{BB962C8B-B14F-4D97-AF65-F5344CB8AC3E}">
        <p14:creationId xmlns:p14="http://schemas.microsoft.com/office/powerpoint/2010/main" val="3950505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5E67A0"/>
                </a:solidFill>
              </a:rPr>
              <a:t>Endojen Enfeksiyonlar </a:t>
            </a:r>
          </a:p>
        </p:txBody>
      </p:sp>
      <p:sp>
        <p:nvSpPr>
          <p:cNvPr id="3" name="İçerik Yer Tutucusu 2"/>
          <p:cNvSpPr>
            <a:spLocks noGrp="1"/>
          </p:cNvSpPr>
          <p:nvPr>
            <p:ph idx="1"/>
          </p:nvPr>
        </p:nvSpPr>
        <p:spPr/>
        <p:txBody>
          <a:bodyPr>
            <a:normAutofit lnSpcReduction="10000"/>
          </a:bodyPr>
          <a:lstStyle/>
          <a:p>
            <a:r>
              <a:rPr lang="tr-TR" dirty="0"/>
              <a:t> Bireyin kendi vücudundaki mikrobiyota üyelerinin belirli olaylar sonunda kişiyi enfekte etmesi </a:t>
            </a:r>
            <a:r>
              <a:rPr lang="tr-TR" b="1" dirty="0"/>
              <a:t>ENDOJEN ENFEKSİYON </a:t>
            </a:r>
            <a:r>
              <a:rPr lang="tr-TR" dirty="0"/>
              <a:t>olarak tanımlanır. Bu olaylar: </a:t>
            </a:r>
          </a:p>
          <a:p>
            <a:pPr lvl="1"/>
            <a:r>
              <a:rPr lang="tr-TR" dirty="0"/>
              <a:t>Bireyin bağışıklık sisteminin zayıfladığında</a:t>
            </a:r>
          </a:p>
          <a:p>
            <a:pPr lvl="1"/>
            <a:r>
              <a:rPr lang="tr-TR" dirty="0"/>
              <a:t>Vücut bütünlüğü bozulduğunda  </a:t>
            </a:r>
          </a:p>
          <a:p>
            <a:pPr lvl="1"/>
            <a:r>
              <a:rPr lang="tr-TR" dirty="0"/>
              <a:t>Girişimsel işlemlerin sayısı arttığında </a:t>
            </a:r>
          </a:p>
          <a:p>
            <a:pPr lvl="1"/>
            <a:r>
              <a:rPr lang="tr-TR" dirty="0"/>
              <a:t>Geniş spektrumlu antibiyotiklerin aşırı kullanıldığında </a:t>
            </a:r>
          </a:p>
          <a:p>
            <a:r>
              <a:rPr lang="tr-TR" dirty="0"/>
              <a:t> </a:t>
            </a:r>
            <a:r>
              <a:rPr lang="tr-TR" b="1" dirty="0">
                <a:solidFill>
                  <a:srgbClr val="FF9933"/>
                </a:solidFill>
              </a:rPr>
              <a:t>Önlemler: </a:t>
            </a:r>
            <a:r>
              <a:rPr lang="tr-TR" dirty="0"/>
              <a:t>Cerrahi asepsi, cilt antisepsisi, </a:t>
            </a:r>
            <a:r>
              <a:rPr lang="tr-TR" dirty="0" err="1"/>
              <a:t>invaziv</a:t>
            </a:r>
            <a:r>
              <a:rPr lang="tr-TR" dirty="0"/>
              <a:t> araçların bakımı, </a:t>
            </a:r>
            <a:r>
              <a:rPr lang="tr-TR" dirty="0" err="1"/>
              <a:t>invaziv</a:t>
            </a:r>
            <a:r>
              <a:rPr lang="tr-TR" dirty="0"/>
              <a:t> araçların kısa sürede çıkarılması, uygun ve akılcı antibiyotik kullanımı ile </a:t>
            </a:r>
            <a:r>
              <a:rPr lang="tr-TR" dirty="0" err="1"/>
              <a:t>kolonizasyonun</a:t>
            </a:r>
            <a:r>
              <a:rPr lang="tr-TR" dirty="0"/>
              <a:t> engellenmesi, el hijyeni </a:t>
            </a:r>
          </a:p>
        </p:txBody>
      </p:sp>
    </p:spTree>
    <p:extLst>
      <p:ext uri="{BB962C8B-B14F-4D97-AF65-F5344CB8AC3E}">
        <p14:creationId xmlns:p14="http://schemas.microsoft.com/office/powerpoint/2010/main" val="2162457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solidFill>
                  <a:srgbClr val="5E67A0"/>
                </a:solidFill>
              </a:rPr>
              <a:t>Ekzojen</a:t>
            </a:r>
            <a:r>
              <a:rPr lang="tr-TR" dirty="0">
                <a:solidFill>
                  <a:srgbClr val="5E67A0"/>
                </a:solidFill>
              </a:rPr>
              <a:t> ya da çapraz enfeksiyon </a:t>
            </a:r>
          </a:p>
        </p:txBody>
      </p:sp>
      <p:sp>
        <p:nvSpPr>
          <p:cNvPr id="3" name="İçerik Yer Tutucusu 2"/>
          <p:cNvSpPr>
            <a:spLocks noGrp="1"/>
          </p:cNvSpPr>
          <p:nvPr>
            <p:ph idx="1"/>
          </p:nvPr>
        </p:nvSpPr>
        <p:spPr/>
        <p:txBody>
          <a:bodyPr>
            <a:normAutofit fontScale="92500" lnSpcReduction="10000"/>
          </a:bodyPr>
          <a:lstStyle/>
          <a:p>
            <a:r>
              <a:rPr lang="tr-TR" dirty="0"/>
              <a:t>Bireyin kendisi dışındaki bir kaynaktan gelen mikroorganizmaların neden olduğu enfeksiyonlara </a:t>
            </a:r>
            <a:r>
              <a:rPr lang="tr-TR" b="1" dirty="0"/>
              <a:t>EKZOJEN</a:t>
            </a:r>
            <a:r>
              <a:rPr lang="tr-TR" dirty="0"/>
              <a:t> ya da </a:t>
            </a:r>
            <a:r>
              <a:rPr lang="tr-TR" b="1" dirty="0"/>
              <a:t>ÇAPRAZ ENFEKSİYON</a:t>
            </a:r>
            <a:r>
              <a:rPr lang="tr-TR" dirty="0"/>
              <a:t> denilir </a:t>
            </a:r>
          </a:p>
          <a:p>
            <a:pPr lvl="1"/>
            <a:r>
              <a:rPr lang="tr-TR" dirty="0"/>
              <a:t>Diğer hastalar (kan veya diğer vücut sıvılarıyla doğrudan temas, solunum damlacıkları, yıkanmamış eller)</a:t>
            </a:r>
          </a:p>
          <a:p>
            <a:pPr lvl="1"/>
            <a:r>
              <a:rPr lang="tr-TR" dirty="0"/>
              <a:t>Hava yolu ile bulaşan mikroorganizmalar (TB, suçiçeği veya kızamık taşıyan aerosoller/hava damlacıkları)</a:t>
            </a:r>
          </a:p>
          <a:p>
            <a:pPr lvl="1"/>
            <a:r>
              <a:rPr lang="tr-TR" dirty="0"/>
              <a:t>Bakım veren personel (kontamine veya kolonize eller, giysiler, cilt)</a:t>
            </a:r>
          </a:p>
          <a:p>
            <a:pPr lvl="1"/>
            <a:r>
              <a:rPr lang="tr-TR" dirty="0"/>
              <a:t>Enfekte kişiler tarafından kontamine edilen nesneler (ekipman, çevresel yüzeyler)</a:t>
            </a:r>
          </a:p>
          <a:p>
            <a:pPr lvl="1"/>
            <a:r>
              <a:rPr lang="tr-TR" dirty="0"/>
              <a:t>Kontamine sıvılar (su, yiyecekler) </a:t>
            </a:r>
          </a:p>
          <a:p>
            <a:r>
              <a:rPr lang="tr-TR" b="1" dirty="0">
                <a:solidFill>
                  <a:srgbClr val="FF9933"/>
                </a:solidFill>
              </a:rPr>
              <a:t>Önlemler: </a:t>
            </a:r>
            <a:r>
              <a:rPr lang="tr-TR" dirty="0"/>
              <a:t>Enfeksiyon kontrol önlemleri, el hijyeni ve kişisel koruyucu ekipman kullanımı, izolasyon gibi standart önlemler</a:t>
            </a:r>
          </a:p>
        </p:txBody>
      </p:sp>
    </p:spTree>
    <p:extLst>
      <p:ext uri="{BB962C8B-B14F-4D97-AF65-F5344CB8AC3E}">
        <p14:creationId xmlns:p14="http://schemas.microsoft.com/office/powerpoint/2010/main" val="190161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5E67A0"/>
                </a:solidFill>
              </a:rPr>
              <a:t>Sağlık hizmeti sunulan ortam </a:t>
            </a:r>
          </a:p>
        </p:txBody>
      </p:sp>
      <p:sp>
        <p:nvSpPr>
          <p:cNvPr id="3" name="İçerik Yer Tutucusu 2"/>
          <p:cNvSpPr>
            <a:spLocks noGrp="1"/>
          </p:cNvSpPr>
          <p:nvPr>
            <p:ph idx="1"/>
          </p:nvPr>
        </p:nvSpPr>
        <p:spPr/>
        <p:txBody>
          <a:bodyPr>
            <a:normAutofit fontScale="85000" lnSpcReduction="20000"/>
          </a:bodyPr>
          <a:lstStyle/>
          <a:p>
            <a:r>
              <a:rPr lang="tr-TR" dirty="0"/>
              <a:t>Enfeksiyona neden olan mikroorganizma sağlık hizmeti sunumundaki ortamlardan kaynaklanabilir. Bu ortamlar: </a:t>
            </a:r>
          </a:p>
          <a:p>
            <a:pPr lvl="1"/>
            <a:r>
              <a:rPr lang="tr-TR" dirty="0"/>
              <a:t>Nemli alanlar (örneğin, </a:t>
            </a:r>
            <a:r>
              <a:rPr lang="tr-TR" i="1" dirty="0" err="1"/>
              <a:t>Pseudomonas</a:t>
            </a:r>
            <a:r>
              <a:rPr lang="tr-TR" dirty="0"/>
              <a:t> spp., </a:t>
            </a:r>
            <a:r>
              <a:rPr lang="tr-TR" i="1" dirty="0" err="1"/>
              <a:t>Acinetobacter</a:t>
            </a:r>
            <a:r>
              <a:rPr lang="tr-TR" dirty="0"/>
              <a:t> spp., </a:t>
            </a:r>
            <a:r>
              <a:rPr lang="tr-TR" i="1" dirty="0" err="1"/>
              <a:t>Mycobacterium</a:t>
            </a:r>
            <a:r>
              <a:rPr lang="tr-TR" dirty="0"/>
              <a:t> spp., </a:t>
            </a:r>
            <a:r>
              <a:rPr lang="tr-TR" i="1" dirty="0" err="1"/>
              <a:t>Legionella</a:t>
            </a:r>
            <a:r>
              <a:rPr lang="tr-TR" dirty="0"/>
              <a:t> spp.)</a:t>
            </a:r>
          </a:p>
          <a:p>
            <a:pPr lvl="1"/>
            <a:r>
              <a:rPr lang="tr-TR" dirty="0" err="1"/>
              <a:t>Kontamine</a:t>
            </a:r>
            <a:r>
              <a:rPr lang="tr-TR" dirty="0"/>
              <a:t> dezenfektanlar, sıvılar </a:t>
            </a:r>
          </a:p>
          <a:p>
            <a:pPr lvl="1"/>
            <a:r>
              <a:rPr lang="tr-TR" dirty="0"/>
              <a:t>Yüzeyler, ekipmanlar, hasta bakım malzemeleri (iyi temizlenmeyen malzemeler)</a:t>
            </a:r>
          </a:p>
          <a:p>
            <a:pPr lvl="1"/>
            <a:r>
              <a:rPr lang="tr-TR" dirty="0"/>
              <a:t>Tesisteki inşaat ve yenilenme çalışmaları sırasında oluşan toz/toprak (</a:t>
            </a:r>
            <a:r>
              <a:rPr lang="tr-TR" i="1" dirty="0" err="1"/>
              <a:t>Aspergillus</a:t>
            </a:r>
            <a:r>
              <a:rPr lang="tr-TR" dirty="0"/>
              <a:t> spp.)</a:t>
            </a:r>
          </a:p>
          <a:p>
            <a:pPr lvl="1" algn="just"/>
            <a:endParaRPr lang="tr-TR" dirty="0"/>
          </a:p>
          <a:p>
            <a:pPr algn="just"/>
            <a:r>
              <a:rPr lang="tr-TR" b="1" dirty="0">
                <a:solidFill>
                  <a:srgbClr val="FF9933"/>
                </a:solidFill>
              </a:rPr>
              <a:t>Önlemler: </a:t>
            </a:r>
            <a:r>
              <a:rPr lang="tr-TR" dirty="0"/>
              <a:t>Enfeksiyon kontrol ve önleme programları, sıvıların uygun şekilde hazırlanması ve saklanması, dezenfektan sulandırılmalarının doğru uygulamalar ile yapılması, nemli alanların ortadan kaldırılması, mevcut en temiz suyun kullanılmasını, yemek servisinin izlenmesi, düzenli ve kapsamlı çevre temizliği, el hijyeni</a:t>
            </a:r>
          </a:p>
        </p:txBody>
      </p:sp>
    </p:spTree>
    <p:extLst>
      <p:ext uri="{BB962C8B-B14F-4D97-AF65-F5344CB8AC3E}">
        <p14:creationId xmlns:p14="http://schemas.microsoft.com/office/powerpoint/2010/main" val="3393670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5E67A0"/>
                </a:solidFill>
              </a:rPr>
              <a:t>Dünya Sağlık Örgütü (DSÖ, WHO)</a:t>
            </a:r>
            <a:br>
              <a:rPr lang="tr-TR" dirty="0">
                <a:solidFill>
                  <a:srgbClr val="5E67A0"/>
                </a:solidFill>
              </a:rPr>
            </a:br>
            <a:r>
              <a:rPr lang="tr-TR" dirty="0">
                <a:solidFill>
                  <a:srgbClr val="5E67A0"/>
                </a:solidFill>
              </a:rPr>
              <a:t>Öncelikli Patojen Bakteri Listesi </a:t>
            </a:r>
          </a:p>
        </p:txBody>
      </p:sp>
      <p:sp>
        <p:nvSpPr>
          <p:cNvPr id="3" name="İçerik Yer Tutucusu 2"/>
          <p:cNvSpPr>
            <a:spLocks noGrp="1"/>
          </p:cNvSpPr>
          <p:nvPr>
            <p:ph idx="1"/>
          </p:nvPr>
        </p:nvSpPr>
        <p:spPr/>
        <p:txBody>
          <a:bodyPr>
            <a:normAutofit lnSpcReduction="10000"/>
          </a:bodyPr>
          <a:lstStyle/>
          <a:p>
            <a:r>
              <a:rPr lang="tr-TR" dirty="0"/>
              <a:t> Antibiyotik direncinin artması, sınırlı yeni antibiyotiklerin ortaya konması, enfeksiyon kontrol ve önleme stratejilerinin belirlenmesi, tedavi yönetiminin belirlenmesi ve AR-GE çalışmaların planlanması için öncelikli Patojen Bakteri Listesi hazırlanmıştır</a:t>
            </a:r>
          </a:p>
          <a:p>
            <a:r>
              <a:rPr lang="tr-TR" dirty="0"/>
              <a:t> Bakteriler, mortalite oranları, direnç oranları, yeni direnç mekanizmalarına sahip olmaları, bulaş oranlarının yüksekliği, bulaş yolları, tedavi imkanlarına ve sağlık sistemine olan mali yükleri baz alarak sınıflandırılır</a:t>
            </a:r>
          </a:p>
          <a:p>
            <a:r>
              <a:rPr lang="tr-TR" dirty="0"/>
              <a:t> Sınıflandırmada bakteriler: kritik, yüksek ve orta öncelikli olmak üzere 3 grup vardır</a:t>
            </a:r>
          </a:p>
        </p:txBody>
      </p:sp>
    </p:spTree>
    <p:extLst>
      <p:ext uri="{BB962C8B-B14F-4D97-AF65-F5344CB8AC3E}">
        <p14:creationId xmlns:p14="http://schemas.microsoft.com/office/powerpoint/2010/main" val="1795691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Sunum Planı </a:t>
            </a:r>
          </a:p>
        </p:txBody>
      </p:sp>
      <p:sp>
        <p:nvSpPr>
          <p:cNvPr id="3" name="İçerik Yer Tutucusu 2"/>
          <p:cNvSpPr>
            <a:spLocks noGrp="1"/>
          </p:cNvSpPr>
          <p:nvPr>
            <p:ph idx="1"/>
          </p:nvPr>
        </p:nvSpPr>
        <p:spPr/>
        <p:txBody>
          <a:bodyPr>
            <a:normAutofit fontScale="85000" lnSpcReduction="20000"/>
          </a:bodyPr>
          <a:lstStyle/>
          <a:p>
            <a:r>
              <a:rPr lang="tr-TR" dirty="0"/>
              <a:t> Tanımlar</a:t>
            </a:r>
          </a:p>
          <a:p>
            <a:pPr lvl="1"/>
            <a:r>
              <a:rPr lang="tr-TR" dirty="0"/>
              <a:t>Mikroorganizma, patojen</a:t>
            </a:r>
          </a:p>
          <a:p>
            <a:pPr lvl="1"/>
            <a:r>
              <a:rPr lang="tr-TR" dirty="0"/>
              <a:t>Bakteri, virüs, mantar, parazit</a:t>
            </a:r>
          </a:p>
          <a:p>
            <a:pPr lvl="1"/>
            <a:r>
              <a:rPr lang="tr-TR" dirty="0" err="1"/>
              <a:t>Kolonizasyon</a:t>
            </a:r>
            <a:r>
              <a:rPr lang="tr-TR" dirty="0"/>
              <a:t>, enfeksiyon</a:t>
            </a:r>
          </a:p>
          <a:p>
            <a:pPr lvl="1"/>
            <a:r>
              <a:rPr lang="tr-TR" dirty="0"/>
              <a:t>Öncelikli patojen listesi </a:t>
            </a:r>
          </a:p>
          <a:p>
            <a:r>
              <a:rPr lang="tr-TR" dirty="0"/>
              <a:t> Mikrobiyoloji laboratuvarında kullanılan testler </a:t>
            </a:r>
          </a:p>
          <a:p>
            <a:pPr lvl="1"/>
            <a:r>
              <a:rPr lang="tr-TR" dirty="0" err="1"/>
              <a:t>Preanalitik</a:t>
            </a:r>
            <a:r>
              <a:rPr lang="tr-TR" dirty="0"/>
              <a:t>, analitik, </a:t>
            </a:r>
            <a:r>
              <a:rPr lang="tr-TR" dirty="0" err="1"/>
              <a:t>postanalitik</a:t>
            </a:r>
            <a:r>
              <a:rPr lang="tr-TR" dirty="0"/>
              <a:t> süreçler</a:t>
            </a:r>
          </a:p>
          <a:p>
            <a:pPr lvl="1"/>
            <a:r>
              <a:rPr lang="tr-TR" dirty="0"/>
              <a:t>Kültür</a:t>
            </a:r>
          </a:p>
          <a:p>
            <a:pPr lvl="1"/>
            <a:r>
              <a:rPr lang="tr-TR" dirty="0"/>
              <a:t>Antibiyotik duyarlılık testleri </a:t>
            </a:r>
          </a:p>
          <a:p>
            <a:pPr lvl="1"/>
            <a:r>
              <a:rPr lang="tr-TR" dirty="0" err="1"/>
              <a:t>Serolojik</a:t>
            </a:r>
            <a:r>
              <a:rPr lang="tr-TR" dirty="0"/>
              <a:t> testler</a:t>
            </a:r>
          </a:p>
          <a:p>
            <a:pPr lvl="1"/>
            <a:r>
              <a:rPr lang="tr-TR" dirty="0"/>
              <a:t>Moleküler testler </a:t>
            </a:r>
          </a:p>
          <a:p>
            <a:r>
              <a:rPr lang="tr-TR" dirty="0"/>
              <a:t> Enfeksiyon kontrolünde mikrobiyoloji laboratuvarı </a:t>
            </a:r>
          </a:p>
        </p:txBody>
      </p:sp>
    </p:spTree>
    <p:extLst>
      <p:ext uri="{BB962C8B-B14F-4D97-AF65-F5344CB8AC3E}">
        <p14:creationId xmlns:p14="http://schemas.microsoft.com/office/powerpoint/2010/main" val="82455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5E67A0"/>
                </a:solidFill>
              </a:rPr>
              <a:t>Sınıflandırma </a:t>
            </a: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4086177348"/>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0112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5E67A0"/>
                </a:solidFill>
              </a:rPr>
              <a:t>Öncelikli Patojen Listesi, 2024</a:t>
            </a:r>
          </a:p>
        </p:txBody>
      </p:sp>
      <p:graphicFrame>
        <p:nvGraphicFramePr>
          <p:cNvPr id="4" name="İçerik Yer Tutucusu 4"/>
          <p:cNvGraphicFramePr>
            <a:graphicFrameLocks noGrp="1"/>
          </p:cNvGraphicFramePr>
          <p:nvPr>
            <p:ph idx="1"/>
            <p:extLst>
              <p:ext uri="{D42A27DB-BD31-4B8C-83A1-F6EECF244321}">
                <p14:modId xmlns:p14="http://schemas.microsoft.com/office/powerpoint/2010/main" val="18948041"/>
              </p:ext>
            </p:extLst>
          </p:nvPr>
        </p:nvGraphicFramePr>
        <p:xfrm>
          <a:off x="1097280" y="1959384"/>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3514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5E67A0"/>
                </a:solidFill>
              </a:rPr>
              <a:t>Öncelikli Patojen Listesi, 2024 </a:t>
            </a:r>
          </a:p>
        </p:txBody>
      </p:sp>
      <p:sp>
        <p:nvSpPr>
          <p:cNvPr id="3" name="İçerik Yer Tutucusu 2"/>
          <p:cNvSpPr>
            <a:spLocks noGrp="1"/>
          </p:cNvSpPr>
          <p:nvPr>
            <p:ph idx="1"/>
          </p:nvPr>
        </p:nvSpPr>
        <p:spPr>
          <a:xfrm>
            <a:off x="1097280" y="2476500"/>
            <a:ext cx="10058400" cy="3392594"/>
          </a:xfrm>
        </p:spPr>
        <p:txBody>
          <a:bodyPr/>
          <a:lstStyle/>
          <a:p>
            <a:pPr lvl="0"/>
            <a:r>
              <a:rPr lang="tr-TR" dirty="0"/>
              <a:t> </a:t>
            </a:r>
            <a:r>
              <a:rPr lang="tr-TR" i="1" dirty="0" err="1"/>
              <a:t>Mycobacterium</a:t>
            </a:r>
            <a:r>
              <a:rPr lang="tr-TR" i="1" dirty="0"/>
              <a:t> </a:t>
            </a:r>
            <a:r>
              <a:rPr lang="tr-TR" i="1" dirty="0" err="1"/>
              <a:t>tuberculosis</a:t>
            </a:r>
            <a:r>
              <a:rPr lang="tr-TR" i="1" dirty="0"/>
              <a:t> </a:t>
            </a:r>
            <a:r>
              <a:rPr lang="tr-TR" dirty="0"/>
              <a:t>(</a:t>
            </a:r>
            <a:r>
              <a:rPr lang="tr-TR" dirty="0" err="1"/>
              <a:t>Rifampisin</a:t>
            </a:r>
            <a:r>
              <a:rPr lang="tr-TR" dirty="0"/>
              <a:t> dirençli)</a:t>
            </a:r>
          </a:p>
          <a:p>
            <a:pPr lvl="1"/>
            <a:r>
              <a:rPr lang="tr-TR" dirty="0"/>
              <a:t>Öncelik sınıflandırılmasında kullanılan kriterlerin dışında değerlendirilmekle birlikte küresel bir halk sağlığı sorunu olmasından dolayı her zaman Kritik listesinde değerlendirilmektedir</a:t>
            </a:r>
          </a:p>
          <a:p>
            <a:endParaRPr lang="tr-TR" dirty="0"/>
          </a:p>
        </p:txBody>
      </p:sp>
    </p:spTree>
    <p:extLst>
      <p:ext uri="{BB962C8B-B14F-4D97-AF65-F5344CB8AC3E}">
        <p14:creationId xmlns:p14="http://schemas.microsoft.com/office/powerpoint/2010/main" val="3245505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56406" y="1888885"/>
            <a:ext cx="10097393" cy="2475345"/>
          </a:xfrm>
        </p:spPr>
        <p:txBody>
          <a:bodyPr/>
          <a:lstStyle/>
          <a:p>
            <a:r>
              <a:rPr lang="tr-TR" b="1" u="sng" dirty="0"/>
              <a:t> Laboratuvar Tanısı: </a:t>
            </a:r>
            <a:r>
              <a:rPr lang="tr-TR" dirty="0"/>
              <a:t>Hasta olan kişinin enfeksiyon bölgesinden alınan </a:t>
            </a:r>
            <a:r>
              <a:rPr lang="tr-TR" b="1" dirty="0">
                <a:effectLst>
                  <a:outerShdw blurRad="38100" dist="38100" dir="2700000" algn="tl">
                    <a:srgbClr val="000000">
                      <a:alpha val="43137"/>
                    </a:srgbClr>
                  </a:outerShdw>
                </a:effectLst>
              </a:rPr>
              <a:t>KLİNİK NUMUNENİN </a:t>
            </a:r>
            <a:r>
              <a:rPr lang="tr-TR" dirty="0"/>
              <a:t>mikrobiyolojik yöntemlerle doğrulanmasıdır Klinik örneğin doğru bir şekilde alınıp laboratuvara transfer edilmesi hastalığın tanısını koymadaki en önemli aşamadır</a:t>
            </a:r>
          </a:p>
          <a:p>
            <a:r>
              <a:rPr lang="tr-TR" dirty="0"/>
              <a:t>Laboratuvara kabul edilen örnekler çalışanlar tarafından işlenir</a:t>
            </a:r>
            <a:endParaRPr lang="tr-TR" b="1" u="sng" dirty="0">
              <a:effectLst>
                <a:outerShdw blurRad="38100" dist="38100" dir="2700000" algn="tl">
                  <a:srgbClr val="000000">
                    <a:alpha val="43137"/>
                  </a:srgbClr>
                </a:outerShdw>
              </a:effectLst>
            </a:endParaRPr>
          </a:p>
        </p:txBody>
      </p:sp>
      <p:sp>
        <p:nvSpPr>
          <p:cNvPr id="4" name="Unvan 1"/>
          <p:cNvSpPr>
            <a:spLocks noGrp="1"/>
          </p:cNvSpPr>
          <p:nvPr>
            <p:ph type="title"/>
          </p:nvPr>
        </p:nvSpPr>
        <p:spPr>
          <a:xfrm>
            <a:off x="1168661" y="923211"/>
            <a:ext cx="10515600" cy="715530"/>
          </a:xfrm>
        </p:spPr>
        <p:txBody>
          <a:bodyPr>
            <a:normAutofit fontScale="90000"/>
          </a:bodyPr>
          <a:lstStyle/>
          <a:p>
            <a:r>
              <a:rPr lang="tr-TR" dirty="0">
                <a:solidFill>
                  <a:srgbClr val="660066"/>
                </a:solidFill>
              </a:rPr>
              <a:t>Temel Mikrobiyolojik Laboratuvar Tanımları </a:t>
            </a:r>
          </a:p>
        </p:txBody>
      </p:sp>
      <p:graphicFrame>
        <p:nvGraphicFramePr>
          <p:cNvPr id="5" name="İçerik Yer Tutucusu 1"/>
          <p:cNvGraphicFramePr>
            <a:graphicFrameLocks/>
          </p:cNvGraphicFramePr>
          <p:nvPr>
            <p:extLst>
              <p:ext uri="{D42A27DB-BD31-4B8C-83A1-F6EECF244321}">
                <p14:modId xmlns:p14="http://schemas.microsoft.com/office/powerpoint/2010/main" val="80805384"/>
              </p:ext>
            </p:extLst>
          </p:nvPr>
        </p:nvGraphicFramePr>
        <p:xfrm>
          <a:off x="1080915" y="4033612"/>
          <a:ext cx="10691092" cy="2236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0427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vert="horz" lIns="91440" tIns="45720" rIns="91440" bIns="45720" rtlCol="0" anchor="b">
            <a:normAutofit/>
          </a:bodyPr>
          <a:lstStyle/>
          <a:p>
            <a:r>
              <a:rPr lang="tr-TR" dirty="0" err="1">
                <a:solidFill>
                  <a:srgbClr val="660066"/>
                </a:solidFill>
              </a:rPr>
              <a:t>Preanalitik</a:t>
            </a:r>
            <a:r>
              <a:rPr lang="tr-TR" dirty="0">
                <a:solidFill>
                  <a:srgbClr val="660066"/>
                </a:solidFill>
              </a:rPr>
              <a:t> Süreç</a:t>
            </a:r>
          </a:p>
        </p:txBody>
      </p:sp>
      <p:sp>
        <p:nvSpPr>
          <p:cNvPr id="3" name="İçerik Yer Tutucusu 2"/>
          <p:cNvSpPr>
            <a:spLocks noGrp="1"/>
          </p:cNvSpPr>
          <p:nvPr>
            <p:ph idx="1"/>
          </p:nvPr>
        </p:nvSpPr>
        <p:spPr/>
        <p:txBody>
          <a:bodyPr/>
          <a:lstStyle/>
          <a:p>
            <a:r>
              <a:rPr lang="tr-TR" dirty="0"/>
              <a:t> </a:t>
            </a:r>
            <a:r>
              <a:rPr lang="tr-TR" dirty="0" err="1"/>
              <a:t>Endikasyona</a:t>
            </a:r>
            <a:r>
              <a:rPr lang="tr-TR" dirty="0"/>
              <a:t> uygun istem yapılması </a:t>
            </a:r>
          </a:p>
          <a:p>
            <a:r>
              <a:rPr lang="tr-TR" dirty="0"/>
              <a:t> Hastaya ait barkot örneği ile işlem yapılması </a:t>
            </a:r>
          </a:p>
          <a:p>
            <a:r>
              <a:rPr lang="tr-TR" dirty="0"/>
              <a:t> Klinik örneklerin alınması </a:t>
            </a:r>
          </a:p>
          <a:p>
            <a:r>
              <a:rPr lang="tr-TR" dirty="0"/>
              <a:t> Klinik örneklerin saklanması </a:t>
            </a:r>
          </a:p>
          <a:p>
            <a:r>
              <a:rPr lang="tr-TR" dirty="0"/>
              <a:t> Klinik örneklerin laboratuvara transfer edilmesi </a:t>
            </a:r>
          </a:p>
          <a:p>
            <a:r>
              <a:rPr lang="tr-TR" dirty="0"/>
              <a:t> Kabul ret kriterlerine göre değerlendirme yapılması </a:t>
            </a:r>
          </a:p>
          <a:p>
            <a:r>
              <a:rPr lang="tr-TR" dirty="0"/>
              <a:t> Testin çalışılmasına kadar örneğin saklanması </a:t>
            </a:r>
          </a:p>
        </p:txBody>
      </p:sp>
      <p:pic>
        <p:nvPicPr>
          <p:cNvPr id="8" name="Resim 7"/>
          <p:cNvPicPr>
            <a:picLocks noChangeAspect="1"/>
          </p:cNvPicPr>
          <p:nvPr/>
        </p:nvPicPr>
        <p:blipFill>
          <a:blip r:embed="rId2"/>
          <a:stretch>
            <a:fillRect/>
          </a:stretch>
        </p:blipFill>
        <p:spPr>
          <a:xfrm>
            <a:off x="8697478" y="2016123"/>
            <a:ext cx="3373970" cy="3705947"/>
          </a:xfrm>
          <a:prstGeom prst="rect">
            <a:avLst/>
          </a:prstGeom>
        </p:spPr>
      </p:pic>
    </p:spTree>
    <p:extLst>
      <p:ext uri="{BB962C8B-B14F-4D97-AF65-F5344CB8AC3E}">
        <p14:creationId xmlns:p14="http://schemas.microsoft.com/office/powerpoint/2010/main" val="811880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dirty="0">
                <a:solidFill>
                  <a:srgbClr val="660066"/>
                </a:solidFill>
              </a:rPr>
              <a:t>Örneklerin Toplanması, Saklanması, Transferi </a:t>
            </a:r>
          </a:p>
        </p:txBody>
      </p:sp>
      <p:sp>
        <p:nvSpPr>
          <p:cNvPr id="3" name="İçerik Yer Tutucusu 2"/>
          <p:cNvSpPr>
            <a:spLocks noGrp="1"/>
          </p:cNvSpPr>
          <p:nvPr>
            <p:ph idx="1"/>
          </p:nvPr>
        </p:nvSpPr>
        <p:spPr>
          <a:xfrm>
            <a:off x="182878" y="1826880"/>
            <a:ext cx="11921137" cy="4023360"/>
          </a:xfrm>
        </p:spPr>
        <p:txBody>
          <a:bodyPr>
            <a:noAutofit/>
          </a:bodyPr>
          <a:lstStyle/>
          <a:p>
            <a:r>
              <a:rPr lang="tr-TR" sz="2200" dirty="0"/>
              <a:t> Örneklerin toplanması, saklanması ve transferi sırasında standart önlemler alınmalı (el hijyeni, kişisel koruyucu ekipman, atık bertarafı gibi) </a:t>
            </a:r>
          </a:p>
          <a:p>
            <a:r>
              <a:rPr lang="tr-TR" sz="2200" dirty="0"/>
              <a:t> Doğru hastadan doğru klinik örnek alınmasına özen gösterilmeli </a:t>
            </a:r>
          </a:p>
          <a:p>
            <a:r>
              <a:rPr lang="tr-TR" sz="2200" dirty="0"/>
              <a:t> Örnekler antibiyotik kullanılmadan önce (ya da tedavi rejimi değişiminden önce) ve hastalığın akut döneminde alınmalıdır</a:t>
            </a:r>
          </a:p>
          <a:p>
            <a:r>
              <a:rPr lang="tr-TR" sz="2200" dirty="0"/>
              <a:t> Örnekler en uygun zamanlarda toplanmalı (örneğin, tüberküloz ARB boyası ve kültürü için sabahın erken saatlerinde balgam; veya kan kültürleri ateş yükselmeden hemen önce gibi) </a:t>
            </a:r>
          </a:p>
          <a:p>
            <a:r>
              <a:rPr lang="tr-TR" sz="2200" dirty="0"/>
              <a:t>Örneklerin kontaminasyonundan kaçınılmalıdır, steril ekipman ve aseptik teknikler kullanılmalı </a:t>
            </a:r>
          </a:p>
          <a:p>
            <a:r>
              <a:rPr lang="tr-TR" sz="2200" dirty="0"/>
              <a:t>Örneklerin sızdırmaz kaplara alınmasına özen gösterilmeli </a:t>
            </a:r>
          </a:p>
          <a:p>
            <a:r>
              <a:rPr lang="tr-TR" sz="2200" dirty="0"/>
              <a:t>Transfer işleminin maksimum 2 saat içinde laboratuvara uygun sıcaklık koşullarında iletilmesi sağlanmalıdır</a:t>
            </a:r>
          </a:p>
        </p:txBody>
      </p:sp>
      <p:pic>
        <p:nvPicPr>
          <p:cNvPr id="4" name="Resim 3"/>
          <p:cNvPicPr>
            <a:picLocks noChangeAspect="1"/>
          </p:cNvPicPr>
          <p:nvPr/>
        </p:nvPicPr>
        <p:blipFill>
          <a:blip r:embed="rId2"/>
          <a:stretch>
            <a:fillRect/>
          </a:stretch>
        </p:blipFill>
        <p:spPr>
          <a:xfrm>
            <a:off x="9866061" y="767087"/>
            <a:ext cx="957393" cy="9702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25362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660066"/>
                </a:solidFill>
              </a:rPr>
              <a:t>Analitik Süreçler </a:t>
            </a:r>
          </a:p>
        </p:txBody>
      </p:sp>
      <p:sp>
        <p:nvSpPr>
          <p:cNvPr id="3" name="İçerik Yer Tutucusu 2"/>
          <p:cNvSpPr>
            <a:spLocks noGrp="1"/>
          </p:cNvSpPr>
          <p:nvPr>
            <p:ph idx="1"/>
          </p:nvPr>
        </p:nvSpPr>
        <p:spPr/>
        <p:txBody>
          <a:bodyPr>
            <a:normAutofit fontScale="92500" lnSpcReduction="10000"/>
          </a:bodyPr>
          <a:lstStyle/>
          <a:p>
            <a:r>
              <a:rPr lang="tr-TR" dirty="0"/>
              <a:t> Direkt mikroskobik inceleme</a:t>
            </a:r>
          </a:p>
          <a:p>
            <a:r>
              <a:rPr lang="tr-TR" dirty="0"/>
              <a:t> Boyalı mikroskobik inceleme</a:t>
            </a:r>
          </a:p>
          <a:p>
            <a:r>
              <a:rPr lang="tr-TR" dirty="0"/>
              <a:t> Kültür </a:t>
            </a:r>
          </a:p>
          <a:p>
            <a:r>
              <a:rPr lang="tr-TR" dirty="0"/>
              <a:t> Antibiyotik duyarlılık testleri </a:t>
            </a:r>
          </a:p>
          <a:p>
            <a:r>
              <a:rPr lang="tr-TR" dirty="0"/>
              <a:t> </a:t>
            </a:r>
            <a:r>
              <a:rPr lang="tr-TR" dirty="0" err="1"/>
              <a:t>Serolojik</a:t>
            </a:r>
            <a:r>
              <a:rPr lang="tr-TR" dirty="0"/>
              <a:t> testler </a:t>
            </a:r>
          </a:p>
          <a:p>
            <a:r>
              <a:rPr lang="tr-TR" dirty="0"/>
              <a:t> Moleküler testler </a:t>
            </a:r>
          </a:p>
          <a:p>
            <a:r>
              <a:rPr lang="tr-TR" dirty="0"/>
              <a:t> İç kalite kontrol çalışmaların yürütülmesi </a:t>
            </a:r>
          </a:p>
          <a:p>
            <a:r>
              <a:rPr lang="tr-TR" dirty="0"/>
              <a:t> Dış kalite değerlendirme programların uygulanması </a:t>
            </a:r>
          </a:p>
          <a:p>
            <a:endParaRPr lang="tr-TR" dirty="0"/>
          </a:p>
        </p:txBody>
      </p:sp>
      <p:pic>
        <p:nvPicPr>
          <p:cNvPr id="5" name="Resim 4"/>
          <p:cNvPicPr>
            <a:picLocks noChangeAspect="1"/>
          </p:cNvPicPr>
          <p:nvPr/>
        </p:nvPicPr>
        <p:blipFill>
          <a:blip r:embed="rId2"/>
          <a:stretch>
            <a:fillRect/>
          </a:stretch>
        </p:blipFill>
        <p:spPr>
          <a:xfrm>
            <a:off x="7975026" y="1904371"/>
            <a:ext cx="3180654" cy="3180654"/>
          </a:xfrm>
          <a:prstGeom prst="rect">
            <a:avLst/>
          </a:prstGeom>
        </p:spPr>
      </p:pic>
    </p:spTree>
    <p:extLst>
      <p:ext uri="{BB962C8B-B14F-4D97-AF65-F5344CB8AC3E}">
        <p14:creationId xmlns:p14="http://schemas.microsoft.com/office/powerpoint/2010/main" val="2117487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solidFill>
                  <a:srgbClr val="660066"/>
                </a:solidFill>
              </a:rPr>
              <a:t>Postanalitik</a:t>
            </a:r>
            <a:r>
              <a:rPr lang="tr-TR" dirty="0">
                <a:solidFill>
                  <a:srgbClr val="660066"/>
                </a:solidFill>
              </a:rPr>
              <a:t> Süreç </a:t>
            </a:r>
          </a:p>
        </p:txBody>
      </p:sp>
      <p:sp>
        <p:nvSpPr>
          <p:cNvPr id="3" name="İçerik Yer Tutucusu 2"/>
          <p:cNvSpPr>
            <a:spLocks noGrp="1"/>
          </p:cNvSpPr>
          <p:nvPr>
            <p:ph idx="1"/>
          </p:nvPr>
        </p:nvSpPr>
        <p:spPr/>
        <p:txBody>
          <a:bodyPr/>
          <a:lstStyle/>
          <a:p>
            <a:r>
              <a:rPr lang="tr-TR" dirty="0"/>
              <a:t> Ara raporların hazırlanması </a:t>
            </a:r>
          </a:p>
          <a:p>
            <a:r>
              <a:rPr lang="tr-TR" dirty="0"/>
              <a:t> Panik değer bildirimlerin yapılması </a:t>
            </a:r>
          </a:p>
          <a:p>
            <a:r>
              <a:rPr lang="tr-TR" dirty="0"/>
              <a:t> Nihai raporun hazırlanması </a:t>
            </a:r>
          </a:p>
          <a:p>
            <a:r>
              <a:rPr lang="tr-TR" dirty="0"/>
              <a:t> Kısıtlı ve yorumlu antibiyotik duyarlılık testlerinin raporlanması </a:t>
            </a:r>
          </a:p>
          <a:p>
            <a:r>
              <a:rPr lang="tr-TR" dirty="0"/>
              <a:t> Direnç mekanizmalarının bildirilmesi </a:t>
            </a:r>
          </a:p>
          <a:p>
            <a:r>
              <a:rPr lang="tr-TR" dirty="0"/>
              <a:t> Gerekli yorumların yapılması </a:t>
            </a:r>
          </a:p>
          <a:p>
            <a:pPr marL="0" indent="0">
              <a:buNone/>
            </a:pPr>
            <a:endParaRPr lang="tr-TR" dirty="0"/>
          </a:p>
          <a:p>
            <a:endParaRPr lang="tr-TR" dirty="0"/>
          </a:p>
        </p:txBody>
      </p:sp>
      <p:pic>
        <p:nvPicPr>
          <p:cNvPr id="4" name="Resim 3"/>
          <p:cNvPicPr>
            <a:picLocks noChangeAspect="1"/>
          </p:cNvPicPr>
          <p:nvPr/>
        </p:nvPicPr>
        <p:blipFill>
          <a:blip r:embed="rId2"/>
          <a:stretch>
            <a:fillRect/>
          </a:stretch>
        </p:blipFill>
        <p:spPr>
          <a:xfrm>
            <a:off x="9483363" y="4099737"/>
            <a:ext cx="2252051" cy="1971061"/>
          </a:xfrm>
          <a:prstGeom prst="rect">
            <a:avLst/>
          </a:prstGeom>
        </p:spPr>
      </p:pic>
    </p:spTree>
    <p:extLst>
      <p:ext uri="{BB962C8B-B14F-4D97-AF65-F5344CB8AC3E}">
        <p14:creationId xmlns:p14="http://schemas.microsoft.com/office/powerpoint/2010/main" val="3586962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400" dirty="0">
                <a:solidFill>
                  <a:srgbClr val="660066"/>
                </a:solidFill>
              </a:rPr>
              <a:t>Makroskobik ve Direkt Mikroskobik İnceleme </a:t>
            </a:r>
          </a:p>
        </p:txBody>
      </p:sp>
      <p:sp>
        <p:nvSpPr>
          <p:cNvPr id="3" name="İçerik Yer Tutucusu 2"/>
          <p:cNvSpPr>
            <a:spLocks noGrp="1"/>
          </p:cNvSpPr>
          <p:nvPr>
            <p:ph idx="1"/>
          </p:nvPr>
        </p:nvSpPr>
        <p:spPr/>
        <p:txBody>
          <a:bodyPr>
            <a:normAutofit/>
          </a:bodyPr>
          <a:lstStyle/>
          <a:p>
            <a:r>
              <a:rPr lang="tr-TR" dirty="0"/>
              <a:t> Bazı klinik örneklerin </a:t>
            </a:r>
            <a:r>
              <a:rPr lang="tr-TR" dirty="0" err="1"/>
              <a:t>makroskobik</a:t>
            </a:r>
            <a:r>
              <a:rPr lang="tr-TR" dirty="0"/>
              <a:t> görünümü önemlidir ve tanımlanan özellikler raporda belirtilmelidir </a:t>
            </a:r>
          </a:p>
          <a:p>
            <a:pPr lvl="1"/>
            <a:r>
              <a:rPr lang="tr-TR" dirty="0"/>
              <a:t>Kanlı, mukuslu dışkı gibi </a:t>
            </a:r>
          </a:p>
          <a:p>
            <a:r>
              <a:rPr lang="tr-TR" dirty="0"/>
              <a:t> Balgam, vücut sıvısı </a:t>
            </a:r>
            <a:r>
              <a:rPr lang="tr-TR" dirty="0" err="1"/>
              <a:t>aspiratları</a:t>
            </a:r>
            <a:r>
              <a:rPr lang="tr-TR" dirty="0"/>
              <a:t>, dışkı, vajinal sıvılar ve idrar </a:t>
            </a:r>
            <a:r>
              <a:rPr lang="tr-TR" dirty="0" err="1"/>
              <a:t>sedimenti</a:t>
            </a:r>
            <a:r>
              <a:rPr lang="tr-TR" dirty="0"/>
              <a:t> gibi örnekler için direkt mikroskobik inceleme önemlidir </a:t>
            </a:r>
          </a:p>
          <a:p>
            <a:pPr lvl="1"/>
            <a:r>
              <a:rPr lang="tr-TR" dirty="0"/>
              <a:t>Lökosit, eritrosit, </a:t>
            </a:r>
            <a:r>
              <a:rPr lang="tr-TR" dirty="0" err="1"/>
              <a:t>epitel</a:t>
            </a:r>
            <a:r>
              <a:rPr lang="tr-TR" dirty="0"/>
              <a:t> hücresi ve parazit kisti gibi </a:t>
            </a:r>
          </a:p>
          <a:p>
            <a:r>
              <a:rPr lang="tr-TR" dirty="0"/>
              <a:t> Örnekler, steril serum fizyolojik ile doğrudan lam üzerinde karıştırılarak preparat hazırlanır</a:t>
            </a:r>
          </a:p>
          <a:p>
            <a:pPr lvl="1"/>
            <a:r>
              <a:rPr lang="tr-TR" dirty="0"/>
              <a:t>Parazit örnekleri için lügol solüsyonu kullanılabilir </a:t>
            </a:r>
          </a:p>
          <a:p>
            <a:endParaRPr lang="tr-TR" dirty="0"/>
          </a:p>
        </p:txBody>
      </p:sp>
      <p:pic>
        <p:nvPicPr>
          <p:cNvPr id="4" name="Resim 3"/>
          <p:cNvPicPr>
            <a:picLocks noChangeAspect="1"/>
          </p:cNvPicPr>
          <p:nvPr/>
        </p:nvPicPr>
        <p:blipFill>
          <a:blip r:embed="rId2"/>
          <a:stretch>
            <a:fillRect/>
          </a:stretch>
        </p:blipFill>
        <p:spPr>
          <a:xfrm>
            <a:off x="10096059" y="3857414"/>
            <a:ext cx="1847703" cy="1847703"/>
          </a:xfrm>
          <a:prstGeom prst="rect">
            <a:avLst/>
          </a:prstGeom>
        </p:spPr>
      </p:pic>
    </p:spTree>
    <p:extLst>
      <p:ext uri="{BB962C8B-B14F-4D97-AF65-F5344CB8AC3E}">
        <p14:creationId xmlns:p14="http://schemas.microsoft.com/office/powerpoint/2010/main" val="1913793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1171395" y="1092465"/>
            <a:ext cx="10515600" cy="715530"/>
          </a:xfrm>
        </p:spPr>
        <p:txBody>
          <a:bodyPr>
            <a:normAutofit fontScale="90000"/>
          </a:bodyPr>
          <a:lstStyle/>
          <a:p>
            <a:r>
              <a:rPr lang="tr-TR" dirty="0">
                <a:solidFill>
                  <a:srgbClr val="660066"/>
                </a:solidFill>
              </a:rPr>
              <a:t>Gram Boyama </a:t>
            </a:r>
          </a:p>
        </p:txBody>
      </p:sp>
      <p:sp>
        <p:nvSpPr>
          <p:cNvPr id="5" name="İçerik Yer Tutucusu 4"/>
          <p:cNvSpPr>
            <a:spLocks noGrp="1"/>
          </p:cNvSpPr>
          <p:nvPr>
            <p:ph idx="1"/>
          </p:nvPr>
        </p:nvSpPr>
        <p:spPr>
          <a:xfrm>
            <a:off x="838200" y="1904213"/>
            <a:ext cx="10515600" cy="2032381"/>
          </a:xfrm>
        </p:spPr>
        <p:txBody>
          <a:bodyPr>
            <a:noAutofit/>
          </a:bodyPr>
          <a:lstStyle/>
          <a:p>
            <a:r>
              <a:rPr lang="tr-TR" b="1" u="sng" dirty="0"/>
              <a:t>Gram Boyama</a:t>
            </a:r>
            <a:r>
              <a:rPr lang="tr-TR" dirty="0"/>
              <a:t>:  Mikrobiyoloji </a:t>
            </a:r>
            <a:r>
              <a:rPr lang="tr-TR" sz="2400" dirty="0"/>
              <a:t>laboratuvarındaki</a:t>
            </a:r>
            <a:r>
              <a:rPr lang="tr-TR" dirty="0"/>
              <a:t> en faydalı boyama tekniklerinden biridir. Bu teknik, bir bakteri örneğinin isminin belirlenmesinde ilk aşama olan Gram-pozitif/Gram-negatif ayrımının yapılmasında kullanılır. Bakteri hücre duvarının kimyasal ve fiziksel özelliklerine göre iki büyük gruba </a:t>
            </a:r>
            <a:r>
              <a:rPr lang="tr-TR" b="1" dirty="0">
                <a:effectLst>
                  <a:outerShdw blurRad="38100" dist="38100" dir="2700000" algn="tl">
                    <a:srgbClr val="000000">
                      <a:alpha val="43137"/>
                    </a:srgbClr>
                  </a:outerShdw>
                </a:effectLst>
              </a:rPr>
              <a:t>GRAM POZİTİF VE GRAM NEGATİF </a:t>
            </a:r>
            <a:r>
              <a:rPr lang="tr-TR" dirty="0"/>
              <a:t>ayırmak için kullanılan </a:t>
            </a:r>
            <a:r>
              <a:rPr lang="tr-TR" b="1" dirty="0">
                <a:effectLst>
                  <a:outerShdw blurRad="38100" dist="38100" dir="2700000" algn="tl">
                    <a:srgbClr val="000000">
                      <a:alpha val="43137"/>
                    </a:srgbClr>
                  </a:outerShdw>
                </a:effectLst>
              </a:rPr>
              <a:t>AMPİRİK</a:t>
            </a:r>
            <a:r>
              <a:rPr lang="tr-TR" dirty="0"/>
              <a:t> bir yöntemdir</a:t>
            </a:r>
          </a:p>
        </p:txBody>
      </p:sp>
      <p:pic>
        <p:nvPicPr>
          <p:cNvPr id="6" name="Resim 5"/>
          <p:cNvPicPr>
            <a:picLocks noChangeAspect="1"/>
          </p:cNvPicPr>
          <p:nvPr/>
        </p:nvPicPr>
        <p:blipFill>
          <a:blip r:embed="rId2"/>
          <a:stretch>
            <a:fillRect/>
          </a:stretch>
        </p:blipFill>
        <p:spPr>
          <a:xfrm>
            <a:off x="980964" y="4390577"/>
            <a:ext cx="2581750" cy="1819609"/>
          </a:xfrm>
          <a:prstGeom prst="rect">
            <a:avLst/>
          </a:prstGeom>
          <a:ln w="3175">
            <a:solidFill>
              <a:schemeClr val="tx1"/>
            </a:solidFill>
          </a:ln>
        </p:spPr>
      </p:pic>
      <p:pic>
        <p:nvPicPr>
          <p:cNvPr id="9" name="Resim 8"/>
          <p:cNvPicPr>
            <a:picLocks noChangeAspect="1"/>
          </p:cNvPicPr>
          <p:nvPr/>
        </p:nvPicPr>
        <p:blipFill>
          <a:blip r:embed="rId3"/>
          <a:stretch>
            <a:fillRect/>
          </a:stretch>
        </p:blipFill>
        <p:spPr>
          <a:xfrm>
            <a:off x="6018455" y="4384354"/>
            <a:ext cx="2588217" cy="1825832"/>
          </a:xfrm>
          <a:prstGeom prst="rect">
            <a:avLst/>
          </a:prstGeom>
          <a:ln w="3175">
            <a:solidFill>
              <a:schemeClr val="tx1"/>
            </a:solidFill>
          </a:ln>
        </p:spPr>
      </p:pic>
      <p:sp>
        <p:nvSpPr>
          <p:cNvPr id="10" name="Metin kutusu 9"/>
          <p:cNvSpPr txBox="1"/>
          <p:nvPr/>
        </p:nvSpPr>
        <p:spPr>
          <a:xfrm>
            <a:off x="3562714" y="5203199"/>
            <a:ext cx="2057493" cy="1015663"/>
          </a:xfrm>
          <a:prstGeom prst="rect">
            <a:avLst/>
          </a:prstGeom>
          <a:noFill/>
        </p:spPr>
        <p:txBody>
          <a:bodyPr wrap="square" rtlCol="0">
            <a:spAutoFit/>
          </a:bodyPr>
          <a:lstStyle/>
          <a:p>
            <a:r>
              <a:rPr lang="tr-TR" sz="2000" b="1" dirty="0">
                <a:effectLst>
                  <a:outerShdw blurRad="38100" dist="38100" dir="2700000" algn="tl">
                    <a:srgbClr val="000000">
                      <a:alpha val="43137"/>
                    </a:srgbClr>
                  </a:outerShdw>
                </a:effectLst>
              </a:rPr>
              <a:t>Gram pozitif bakteriler mor renkte boyanır </a:t>
            </a:r>
          </a:p>
        </p:txBody>
      </p:sp>
      <p:sp>
        <p:nvSpPr>
          <p:cNvPr id="11" name="Metin kutusu 10"/>
          <p:cNvSpPr txBox="1"/>
          <p:nvPr/>
        </p:nvSpPr>
        <p:spPr>
          <a:xfrm>
            <a:off x="8722206" y="5203199"/>
            <a:ext cx="2455741" cy="1015663"/>
          </a:xfrm>
          <a:prstGeom prst="rect">
            <a:avLst/>
          </a:prstGeom>
          <a:noFill/>
        </p:spPr>
        <p:txBody>
          <a:bodyPr wrap="square" rtlCol="0">
            <a:spAutoFit/>
          </a:bodyPr>
          <a:lstStyle/>
          <a:p>
            <a:r>
              <a:rPr lang="tr-TR" sz="2000" b="1" dirty="0">
                <a:effectLst>
                  <a:outerShdw blurRad="38100" dist="38100" dir="2700000" algn="tl">
                    <a:srgbClr val="000000">
                      <a:alpha val="43137"/>
                    </a:srgbClr>
                  </a:outerShdw>
                </a:effectLst>
              </a:rPr>
              <a:t>Gram negatif bakteriler pembe renkte boyanır </a:t>
            </a:r>
          </a:p>
        </p:txBody>
      </p:sp>
    </p:spTree>
    <p:extLst>
      <p:ext uri="{BB962C8B-B14F-4D97-AF65-F5344CB8AC3E}">
        <p14:creationId xmlns:p14="http://schemas.microsoft.com/office/powerpoint/2010/main" val="104971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bg2">
                    <a:lumMod val="50000"/>
                  </a:schemeClr>
                </a:solidFill>
              </a:rPr>
              <a:t>Mikroorganizma, Patojen </a:t>
            </a:r>
          </a:p>
        </p:txBody>
      </p:sp>
      <p:sp>
        <p:nvSpPr>
          <p:cNvPr id="3" name="İçerik Yer Tutucusu 2"/>
          <p:cNvSpPr>
            <a:spLocks noGrp="1"/>
          </p:cNvSpPr>
          <p:nvPr>
            <p:ph idx="1"/>
          </p:nvPr>
        </p:nvSpPr>
        <p:spPr/>
        <p:txBody>
          <a:bodyPr/>
          <a:lstStyle/>
          <a:p>
            <a:r>
              <a:rPr lang="tr-TR" dirty="0"/>
              <a:t> </a:t>
            </a:r>
            <a:r>
              <a:rPr lang="tr-TR" b="1" u="sng" dirty="0"/>
              <a:t>Mikroorganizma:</a:t>
            </a:r>
            <a:r>
              <a:rPr lang="tr-TR" dirty="0"/>
              <a:t> Her yerdedir ve yaklaşık 3 milyar yıldan fazla bir süredir gezegenimizde vardırlar</a:t>
            </a:r>
          </a:p>
          <a:p>
            <a:r>
              <a:rPr lang="tr-TR" dirty="0"/>
              <a:t> İnsanların ve diğer canlıların yaşaması ve işlev görmesi için gerekli olan canlı organizmalardır</a:t>
            </a:r>
          </a:p>
          <a:p>
            <a:r>
              <a:rPr lang="tr-TR" dirty="0"/>
              <a:t> Hastalık yapanlara </a:t>
            </a:r>
            <a:r>
              <a:rPr lang="tr-TR" b="1" i="1" dirty="0">
                <a:effectLst>
                  <a:outerShdw blurRad="38100" dist="38100" dir="2700000" algn="tl">
                    <a:srgbClr val="000000">
                      <a:alpha val="43137"/>
                    </a:srgbClr>
                  </a:outerShdw>
                </a:effectLst>
              </a:rPr>
              <a:t>PATOJEN</a:t>
            </a:r>
            <a:r>
              <a:rPr lang="tr-TR" dirty="0"/>
              <a:t> adı verilir</a:t>
            </a:r>
          </a:p>
          <a:p>
            <a:r>
              <a:rPr lang="tr-TR" dirty="0"/>
              <a:t> Biyolojik taksonomik olarak sınıflandırılırlar </a:t>
            </a:r>
          </a:p>
          <a:p>
            <a:r>
              <a:rPr lang="tr-TR" dirty="0"/>
              <a:t> Cins ve tür isimleri ile tanımlanır</a:t>
            </a:r>
          </a:p>
          <a:p>
            <a:pPr lvl="1"/>
            <a:r>
              <a:rPr lang="en-US" i="1" dirty="0"/>
              <a:t>Escherichia coli, Staphylococcus aureus</a:t>
            </a:r>
            <a:r>
              <a:rPr lang="tr-TR" dirty="0"/>
              <a:t> ve </a:t>
            </a:r>
            <a:r>
              <a:rPr lang="en-US" i="1" dirty="0"/>
              <a:t>Mycobacterium tuberculosis</a:t>
            </a:r>
            <a:endParaRPr lang="tr-TR" dirty="0"/>
          </a:p>
          <a:p>
            <a:endParaRPr lang="tr-TR" dirty="0"/>
          </a:p>
        </p:txBody>
      </p:sp>
      <p:sp>
        <p:nvSpPr>
          <p:cNvPr id="4" name="Dikdörtgen 3"/>
          <p:cNvSpPr/>
          <p:nvPr/>
        </p:nvSpPr>
        <p:spPr>
          <a:xfrm>
            <a:off x="2336800" y="5735783"/>
            <a:ext cx="7130473" cy="498763"/>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effectLst>
                  <a:outerShdw blurRad="38100" dist="38100" dir="2700000" algn="tl">
                    <a:srgbClr val="000000">
                      <a:alpha val="43137"/>
                    </a:srgbClr>
                  </a:outerShdw>
                </a:effectLst>
              </a:rPr>
              <a:t>Bakteri, </a:t>
            </a:r>
            <a:r>
              <a:rPr lang="tr-TR" sz="2800" b="1" dirty="0" err="1">
                <a:effectLst>
                  <a:outerShdw blurRad="38100" dist="38100" dir="2700000" algn="tl">
                    <a:srgbClr val="000000">
                      <a:alpha val="43137"/>
                    </a:srgbClr>
                  </a:outerShdw>
                </a:effectLst>
              </a:rPr>
              <a:t>Virus</a:t>
            </a:r>
            <a:r>
              <a:rPr lang="tr-TR" sz="2800" b="1" dirty="0">
                <a:effectLst>
                  <a:outerShdw blurRad="38100" dist="38100" dir="2700000" algn="tl">
                    <a:srgbClr val="000000">
                      <a:alpha val="43137"/>
                    </a:srgbClr>
                  </a:outerShdw>
                </a:effectLst>
              </a:rPr>
              <a:t>, Mantar, Parazit ve </a:t>
            </a:r>
            <a:r>
              <a:rPr lang="tr-TR" sz="2800" b="1" dirty="0" err="1">
                <a:effectLst>
                  <a:outerShdw blurRad="38100" dist="38100" dir="2700000" algn="tl">
                    <a:srgbClr val="000000">
                      <a:alpha val="43137"/>
                    </a:srgbClr>
                  </a:outerShdw>
                </a:effectLst>
              </a:rPr>
              <a:t>Prion</a:t>
            </a:r>
            <a:r>
              <a:rPr lang="tr-TR" sz="2800" b="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1965337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660066"/>
                </a:solidFill>
              </a:rPr>
              <a:t>ARB Boyama </a:t>
            </a:r>
          </a:p>
        </p:txBody>
      </p:sp>
      <p:sp>
        <p:nvSpPr>
          <p:cNvPr id="3" name="İçerik Yer Tutucusu 2"/>
          <p:cNvSpPr>
            <a:spLocks noGrp="1"/>
          </p:cNvSpPr>
          <p:nvPr>
            <p:ph idx="1"/>
          </p:nvPr>
        </p:nvSpPr>
        <p:spPr>
          <a:xfrm>
            <a:off x="1097280" y="1845734"/>
            <a:ext cx="10058400" cy="1793012"/>
          </a:xfrm>
        </p:spPr>
        <p:txBody>
          <a:bodyPr/>
          <a:lstStyle/>
          <a:p>
            <a:r>
              <a:rPr lang="tr-TR" dirty="0"/>
              <a:t> </a:t>
            </a:r>
            <a:r>
              <a:rPr lang="tr-TR" i="1" dirty="0" err="1"/>
              <a:t>Mycobacterium</a:t>
            </a:r>
            <a:r>
              <a:rPr lang="tr-TR" i="1" dirty="0"/>
              <a:t> tuberculosis, Nocardia </a:t>
            </a:r>
            <a:r>
              <a:rPr lang="tr-TR" dirty="0"/>
              <a:t>spp., </a:t>
            </a:r>
            <a:r>
              <a:rPr lang="tr-TR" i="1" dirty="0"/>
              <a:t>Actinomyces </a:t>
            </a:r>
            <a:r>
              <a:rPr lang="tr-TR" dirty="0"/>
              <a:t>spp., </a:t>
            </a:r>
            <a:r>
              <a:rPr lang="tr-TR" i="1" dirty="0" err="1"/>
              <a:t>Cryptosporidium</a:t>
            </a:r>
            <a:r>
              <a:rPr lang="tr-TR" i="1" dirty="0"/>
              <a:t> </a:t>
            </a:r>
            <a:r>
              <a:rPr lang="tr-TR" dirty="0"/>
              <a:t>spp. gibi asit ve alkol solüsyonuyla yıkandıklarında renklerini kaybetmeyen özel bir hücre duvarı yapısına sahip mikroorganizmaların boyanma özelliğidir</a:t>
            </a:r>
          </a:p>
        </p:txBody>
      </p:sp>
      <p:pic>
        <p:nvPicPr>
          <p:cNvPr id="5" name="Resim 4"/>
          <p:cNvPicPr>
            <a:picLocks noChangeAspect="1"/>
          </p:cNvPicPr>
          <p:nvPr/>
        </p:nvPicPr>
        <p:blipFill>
          <a:blip r:embed="rId2"/>
          <a:stretch>
            <a:fillRect/>
          </a:stretch>
        </p:blipFill>
        <p:spPr>
          <a:xfrm>
            <a:off x="1097280" y="3694616"/>
            <a:ext cx="2759912" cy="1984378"/>
          </a:xfrm>
          <a:prstGeom prst="rect">
            <a:avLst/>
          </a:prstGeom>
        </p:spPr>
      </p:pic>
      <p:pic>
        <p:nvPicPr>
          <p:cNvPr id="6" name="Resim 5"/>
          <p:cNvPicPr>
            <a:picLocks noChangeAspect="1"/>
          </p:cNvPicPr>
          <p:nvPr/>
        </p:nvPicPr>
        <p:blipFill>
          <a:blip r:embed="rId3"/>
          <a:stretch>
            <a:fillRect/>
          </a:stretch>
        </p:blipFill>
        <p:spPr>
          <a:xfrm>
            <a:off x="4519465" y="3694616"/>
            <a:ext cx="2286687" cy="2036881"/>
          </a:xfrm>
          <a:prstGeom prst="rect">
            <a:avLst/>
          </a:prstGeom>
        </p:spPr>
      </p:pic>
      <p:pic>
        <p:nvPicPr>
          <p:cNvPr id="7" name="Resim 6"/>
          <p:cNvPicPr>
            <a:picLocks noChangeAspect="1"/>
          </p:cNvPicPr>
          <p:nvPr/>
        </p:nvPicPr>
        <p:blipFill>
          <a:blip r:embed="rId4"/>
          <a:stretch>
            <a:fillRect/>
          </a:stretch>
        </p:blipFill>
        <p:spPr>
          <a:xfrm>
            <a:off x="7813789" y="3747119"/>
            <a:ext cx="2333625" cy="1952625"/>
          </a:xfrm>
          <a:prstGeom prst="rect">
            <a:avLst/>
          </a:prstGeom>
        </p:spPr>
      </p:pic>
      <p:sp>
        <p:nvSpPr>
          <p:cNvPr id="8" name="Metin kutusu 7"/>
          <p:cNvSpPr txBox="1"/>
          <p:nvPr/>
        </p:nvSpPr>
        <p:spPr>
          <a:xfrm>
            <a:off x="1097279" y="5863076"/>
            <a:ext cx="9300485" cy="400110"/>
          </a:xfrm>
          <a:prstGeom prst="rect">
            <a:avLst/>
          </a:prstGeom>
          <a:noFill/>
        </p:spPr>
        <p:txBody>
          <a:bodyPr wrap="square" rtlCol="0">
            <a:spAutoFit/>
          </a:bodyPr>
          <a:lstStyle/>
          <a:p>
            <a:r>
              <a:rPr lang="tr-TR" sz="2000" b="1" i="1" dirty="0">
                <a:effectLst>
                  <a:outerShdw blurRad="38100" dist="38100" dir="2700000" algn="tl">
                    <a:srgbClr val="000000">
                      <a:alpha val="43137"/>
                    </a:srgbClr>
                  </a:outerShdw>
                </a:effectLst>
              </a:rPr>
              <a:t>M. tuberculosis                                  Nocardia </a:t>
            </a:r>
            <a:r>
              <a:rPr lang="tr-TR" sz="2000" b="1" dirty="0">
                <a:effectLst>
                  <a:outerShdw blurRad="38100" dist="38100" dir="2700000" algn="tl">
                    <a:srgbClr val="000000">
                      <a:alpha val="43137"/>
                    </a:srgbClr>
                  </a:outerShdw>
                </a:effectLst>
              </a:rPr>
              <a:t>spp.                              </a:t>
            </a:r>
            <a:r>
              <a:rPr lang="tr-TR" sz="2000" b="1" i="1" dirty="0">
                <a:effectLst>
                  <a:outerShdw blurRad="38100" dist="38100" dir="2700000" algn="tl">
                    <a:srgbClr val="000000">
                      <a:alpha val="43137"/>
                    </a:srgbClr>
                  </a:outerShdw>
                </a:effectLst>
              </a:rPr>
              <a:t>Actinomyces </a:t>
            </a:r>
            <a:r>
              <a:rPr lang="tr-TR" sz="2000" b="1" dirty="0">
                <a:effectLst>
                  <a:outerShdw blurRad="38100" dist="38100" dir="2700000" algn="tl">
                    <a:srgbClr val="000000">
                      <a:alpha val="43137"/>
                    </a:srgbClr>
                  </a:outerShdw>
                </a:effectLst>
              </a:rPr>
              <a:t>spp.</a:t>
            </a:r>
            <a:r>
              <a:rPr lang="tr-TR" sz="20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3904321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800489"/>
            <a:ext cx="10515600" cy="2189018"/>
          </a:xfrm>
        </p:spPr>
        <p:txBody>
          <a:bodyPr/>
          <a:lstStyle/>
          <a:p>
            <a:r>
              <a:rPr lang="tr-TR" b="1" u="sng" dirty="0"/>
              <a:t>Kültür</a:t>
            </a:r>
            <a:r>
              <a:rPr lang="tr-TR" dirty="0"/>
              <a:t>: Klinik örnekte etken olan bakterilerin özel içerikli </a:t>
            </a:r>
            <a:r>
              <a:rPr lang="tr-TR" dirty="0" err="1"/>
              <a:t>besiyerinde</a:t>
            </a:r>
            <a:r>
              <a:rPr lang="tr-TR" dirty="0"/>
              <a:t> belirli sıcaklık aralığında belirli bir sürede üretilmesine kütür denir. Kültürün ne kadar sürede üreyeceği bakterinin çoğalma özelliğine bağlıdır. Üreyen bakterilerin tür düzeyinde tanımlanması </a:t>
            </a:r>
            <a:r>
              <a:rPr lang="tr-TR" b="1" dirty="0">
                <a:effectLst>
                  <a:outerShdw blurRad="38100" dist="38100" dir="2700000" algn="tl">
                    <a:srgbClr val="000000">
                      <a:alpha val="43137"/>
                    </a:srgbClr>
                  </a:outerShdw>
                </a:effectLst>
              </a:rPr>
              <a:t>ENFEKSİYON KONTROL ÖNLEMLERİ </a:t>
            </a:r>
            <a:r>
              <a:rPr lang="tr-TR" dirty="0"/>
              <a:t>için gereklidir. </a:t>
            </a:r>
          </a:p>
        </p:txBody>
      </p:sp>
      <p:sp>
        <p:nvSpPr>
          <p:cNvPr id="4" name="Unvan 1"/>
          <p:cNvSpPr>
            <a:spLocks noGrp="1"/>
          </p:cNvSpPr>
          <p:nvPr>
            <p:ph type="title"/>
          </p:nvPr>
        </p:nvSpPr>
        <p:spPr>
          <a:xfrm>
            <a:off x="838200" y="1015659"/>
            <a:ext cx="10515600" cy="715530"/>
          </a:xfrm>
        </p:spPr>
        <p:txBody>
          <a:bodyPr>
            <a:normAutofit fontScale="90000"/>
          </a:bodyPr>
          <a:lstStyle/>
          <a:p>
            <a:r>
              <a:rPr lang="tr-TR" dirty="0">
                <a:solidFill>
                  <a:srgbClr val="660066"/>
                </a:solidFill>
              </a:rPr>
              <a:t>Kültür </a:t>
            </a:r>
          </a:p>
        </p:txBody>
      </p:sp>
      <p:pic>
        <p:nvPicPr>
          <p:cNvPr id="4098" name="Picture 2" descr="Bruker - MALDI Biotyper - Mikrobiyoloj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6018" y="3889559"/>
            <a:ext cx="1324025" cy="213609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iochemical Tests for Microbial Identifi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733" y="4287208"/>
            <a:ext cx="2522970" cy="1679481"/>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4"/>
          <a:stretch>
            <a:fillRect/>
          </a:stretch>
        </p:blipFill>
        <p:spPr>
          <a:xfrm>
            <a:off x="3073538" y="4058807"/>
            <a:ext cx="2708275" cy="1966846"/>
          </a:xfrm>
          <a:prstGeom prst="rect">
            <a:avLst/>
          </a:prstGeom>
        </p:spPr>
      </p:pic>
      <p:pic>
        <p:nvPicPr>
          <p:cNvPr id="4104" name="Picture 8" descr="How to calculate 16S rRNA sequence similarity values for bacterial  taxonomy: Why BLAST should be avoided – EzBioCloud Help cen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89292" y="3764223"/>
            <a:ext cx="2067970" cy="2067970"/>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542635" y="5966689"/>
            <a:ext cx="2145147" cy="369332"/>
          </a:xfrm>
          <a:prstGeom prst="rect">
            <a:avLst/>
          </a:prstGeom>
          <a:noFill/>
        </p:spPr>
        <p:txBody>
          <a:bodyPr wrap="square" rtlCol="0">
            <a:spAutoFit/>
          </a:bodyPr>
          <a:lstStyle/>
          <a:p>
            <a:r>
              <a:rPr lang="tr-TR" b="1" dirty="0">
                <a:effectLst>
                  <a:outerShdw blurRad="38100" dist="38100" dir="2700000" algn="tl">
                    <a:srgbClr val="000000">
                      <a:alpha val="43137"/>
                    </a:srgbClr>
                  </a:outerShdw>
                </a:effectLst>
              </a:rPr>
              <a:t>Biyokimyasal testler</a:t>
            </a:r>
          </a:p>
        </p:txBody>
      </p:sp>
      <p:sp>
        <p:nvSpPr>
          <p:cNvPr id="10" name="Metin kutusu 9"/>
          <p:cNvSpPr txBox="1"/>
          <p:nvPr/>
        </p:nvSpPr>
        <p:spPr>
          <a:xfrm>
            <a:off x="3313834" y="6025653"/>
            <a:ext cx="2467264" cy="369332"/>
          </a:xfrm>
          <a:prstGeom prst="rect">
            <a:avLst/>
          </a:prstGeom>
          <a:noFill/>
        </p:spPr>
        <p:txBody>
          <a:bodyPr wrap="square" rtlCol="0">
            <a:spAutoFit/>
          </a:bodyPr>
          <a:lstStyle/>
          <a:p>
            <a:r>
              <a:rPr lang="tr-TR" b="1" dirty="0">
                <a:effectLst>
                  <a:outerShdw blurRad="38100" dist="38100" dir="2700000" algn="tl">
                    <a:srgbClr val="000000">
                      <a:alpha val="43137"/>
                    </a:srgbClr>
                  </a:outerShdw>
                </a:effectLst>
              </a:rPr>
              <a:t>Yarı otomatize sistemler</a:t>
            </a:r>
          </a:p>
        </p:txBody>
      </p:sp>
      <p:sp>
        <p:nvSpPr>
          <p:cNvPr id="11" name="Metin kutusu 10"/>
          <p:cNvSpPr txBox="1"/>
          <p:nvPr/>
        </p:nvSpPr>
        <p:spPr>
          <a:xfrm>
            <a:off x="6849014" y="5966689"/>
            <a:ext cx="1838034" cy="369332"/>
          </a:xfrm>
          <a:prstGeom prst="rect">
            <a:avLst/>
          </a:prstGeom>
          <a:noFill/>
        </p:spPr>
        <p:txBody>
          <a:bodyPr wrap="square" rtlCol="0">
            <a:spAutoFit/>
          </a:bodyPr>
          <a:lstStyle/>
          <a:p>
            <a:pPr algn="ctr"/>
            <a:r>
              <a:rPr lang="tr-TR" b="1" dirty="0">
                <a:effectLst>
                  <a:outerShdw blurRad="38100" dist="38100" dir="2700000" algn="tl">
                    <a:srgbClr val="000000">
                      <a:alpha val="43137"/>
                    </a:srgbClr>
                  </a:outerShdw>
                </a:effectLst>
              </a:rPr>
              <a:t>MALDI-TOF MS</a:t>
            </a:r>
          </a:p>
        </p:txBody>
      </p:sp>
      <p:sp>
        <p:nvSpPr>
          <p:cNvPr id="12" name="Metin kutusu 11"/>
          <p:cNvSpPr txBox="1"/>
          <p:nvPr/>
        </p:nvSpPr>
        <p:spPr>
          <a:xfrm>
            <a:off x="10097368" y="5836339"/>
            <a:ext cx="1115578" cy="378628"/>
          </a:xfrm>
          <a:prstGeom prst="rect">
            <a:avLst/>
          </a:prstGeom>
          <a:noFill/>
        </p:spPr>
        <p:txBody>
          <a:bodyPr wrap="square" rtlCol="0">
            <a:spAutoFit/>
          </a:bodyPr>
          <a:lstStyle/>
          <a:p>
            <a:r>
              <a:rPr lang="tr-TR" b="1" dirty="0">
                <a:effectLst>
                  <a:outerShdw blurRad="38100" dist="38100" dir="2700000" algn="tl">
                    <a:srgbClr val="000000">
                      <a:alpha val="43137"/>
                    </a:srgbClr>
                  </a:outerShdw>
                </a:effectLst>
              </a:rPr>
              <a:t>16S </a:t>
            </a:r>
            <a:r>
              <a:rPr lang="tr-TR" b="1" dirty="0" err="1">
                <a:effectLst>
                  <a:outerShdw blurRad="38100" dist="38100" dir="2700000" algn="tl">
                    <a:srgbClr val="000000">
                      <a:alpha val="43137"/>
                    </a:srgbClr>
                  </a:outerShdw>
                </a:effectLst>
              </a:rPr>
              <a:t>rRNA</a:t>
            </a:r>
            <a:r>
              <a:rPr lang="tr-TR" b="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471127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660066"/>
                </a:solidFill>
              </a:rPr>
              <a:t>Farklı Mikroorganizma İsimleri </a:t>
            </a:r>
            <a:endParaRPr lang="tr-TR" dirty="0"/>
          </a:p>
        </p:txBody>
      </p:sp>
      <p:sp>
        <p:nvSpPr>
          <p:cNvPr id="3" name="İçerik Yer Tutucusu 2"/>
          <p:cNvSpPr>
            <a:spLocks noGrp="1"/>
          </p:cNvSpPr>
          <p:nvPr>
            <p:ph idx="1"/>
          </p:nvPr>
        </p:nvSpPr>
        <p:spPr>
          <a:xfrm>
            <a:off x="1097279" y="1845734"/>
            <a:ext cx="10214885" cy="4023360"/>
          </a:xfrm>
        </p:spPr>
        <p:txBody>
          <a:bodyPr/>
          <a:lstStyle/>
          <a:p>
            <a:r>
              <a:rPr lang="tr-TR" dirty="0"/>
              <a:t> Tanımlama testlerinde MALDI TOF MS ve yarı </a:t>
            </a:r>
            <a:r>
              <a:rPr lang="tr-TR" dirty="0" err="1"/>
              <a:t>otomatize</a:t>
            </a:r>
            <a:r>
              <a:rPr lang="tr-TR" dirty="0"/>
              <a:t> sistemlerin kullanımı ile farklı mikroorganizmaları ile karşılayabilmekteyiz</a:t>
            </a:r>
          </a:p>
          <a:p>
            <a:pPr lvl="1"/>
            <a:r>
              <a:rPr lang="tr-TR" dirty="0"/>
              <a:t>Öncelikle üreyen mikroorganizmanın etken olup olmadığı değerlendirilmeli</a:t>
            </a:r>
          </a:p>
          <a:p>
            <a:pPr lvl="1"/>
            <a:r>
              <a:rPr lang="tr-TR" dirty="0"/>
              <a:t>Etken kabul edilen patojenler için literatür taraması yapılmalı </a:t>
            </a:r>
          </a:p>
          <a:p>
            <a:pPr lvl="1"/>
            <a:r>
              <a:rPr lang="tr-TR" dirty="0"/>
              <a:t>Hangi mikroorganizmalara yakınlık gösterdiği belirlenmeli </a:t>
            </a:r>
          </a:p>
          <a:p>
            <a:pPr lvl="1"/>
            <a:r>
              <a:rPr lang="tr-TR" dirty="0"/>
              <a:t>Bakterinin üreme özellikleri ve tedavide kullanılacak antibiyotikler belirlenmeli</a:t>
            </a:r>
          </a:p>
          <a:p>
            <a:pPr lvl="1"/>
            <a:r>
              <a:rPr lang="tr-TR" dirty="0"/>
              <a:t>Bu mikroorganizmalarda MİK değeri (şerit ya da sıvı </a:t>
            </a:r>
            <a:r>
              <a:rPr lang="tr-TR" dirty="0" err="1"/>
              <a:t>mikrodilsüyon</a:t>
            </a:r>
            <a:r>
              <a:rPr lang="tr-TR" dirty="0"/>
              <a:t>) belirlenmeli</a:t>
            </a:r>
          </a:p>
          <a:p>
            <a:pPr lvl="1"/>
            <a:r>
              <a:rPr lang="tr-TR" dirty="0"/>
              <a:t>Yakın olduğu mikroorganizmalara göre enfeksiyon kontrol önlemleri alınmalıdır</a:t>
            </a:r>
          </a:p>
          <a:p>
            <a:pPr lvl="2"/>
            <a:r>
              <a:rPr lang="tr-TR" dirty="0"/>
              <a:t>Hiçbir yakınlık belirlenemezse standart önlemler alınmalı  </a:t>
            </a:r>
          </a:p>
          <a:p>
            <a:pPr lvl="1"/>
            <a:endParaRPr lang="tr-TR" dirty="0"/>
          </a:p>
        </p:txBody>
      </p:sp>
    </p:spTree>
    <p:extLst>
      <p:ext uri="{BB962C8B-B14F-4D97-AF65-F5344CB8AC3E}">
        <p14:creationId xmlns:p14="http://schemas.microsoft.com/office/powerpoint/2010/main" val="498018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2018806"/>
            <a:ext cx="10515600" cy="1660864"/>
          </a:xfrm>
        </p:spPr>
        <p:txBody>
          <a:bodyPr/>
          <a:lstStyle/>
          <a:p>
            <a:r>
              <a:rPr lang="tr-TR" b="1" u="sng" dirty="0"/>
              <a:t>Antibiyotik duyarlılık testleri</a:t>
            </a:r>
            <a:r>
              <a:rPr lang="tr-TR" dirty="0"/>
              <a:t>: Etken olan bakterinin hangi antibiyotik(</a:t>
            </a:r>
            <a:r>
              <a:rPr lang="tr-TR" dirty="0" err="1"/>
              <a:t>ler</a:t>
            </a:r>
            <a:r>
              <a:rPr lang="tr-TR" dirty="0"/>
              <a:t>) ile tedavi edilebileceğinin gösterildiği testlerdir. Bu test sonucuna göre tedavi edebilecek antibiyotikler </a:t>
            </a:r>
            <a:r>
              <a:rPr lang="tr-TR" b="1" dirty="0">
                <a:effectLst>
                  <a:outerShdw blurRad="38100" dist="38100" dir="2700000" algn="tl">
                    <a:srgbClr val="000000">
                      <a:alpha val="43137"/>
                    </a:srgbClr>
                  </a:outerShdw>
                </a:effectLst>
              </a:rPr>
              <a:t>DUYARLI</a:t>
            </a:r>
            <a:r>
              <a:rPr lang="tr-TR" dirty="0"/>
              <a:t>, bakterinin tedavisinde kullanılamayacak antibiyotikler </a:t>
            </a:r>
            <a:r>
              <a:rPr lang="tr-TR" b="1" dirty="0">
                <a:effectLst>
                  <a:outerShdw blurRad="38100" dist="38100" dir="2700000" algn="tl">
                    <a:srgbClr val="000000">
                      <a:alpha val="43137"/>
                    </a:srgbClr>
                  </a:outerShdw>
                </a:effectLst>
              </a:rPr>
              <a:t>DİRENÇLİ </a:t>
            </a:r>
            <a:r>
              <a:rPr lang="tr-TR" dirty="0"/>
              <a:t>olarak tanımlanır.  </a:t>
            </a:r>
          </a:p>
        </p:txBody>
      </p:sp>
      <p:sp>
        <p:nvSpPr>
          <p:cNvPr id="4" name="Unvan 1"/>
          <p:cNvSpPr>
            <a:spLocks noGrp="1"/>
          </p:cNvSpPr>
          <p:nvPr>
            <p:ph type="title"/>
          </p:nvPr>
        </p:nvSpPr>
        <p:spPr>
          <a:xfrm>
            <a:off x="801248" y="1002328"/>
            <a:ext cx="10515600" cy="715530"/>
          </a:xfrm>
        </p:spPr>
        <p:txBody>
          <a:bodyPr>
            <a:normAutofit fontScale="90000"/>
          </a:bodyPr>
          <a:lstStyle/>
          <a:p>
            <a:r>
              <a:rPr lang="tr-TR" dirty="0">
                <a:solidFill>
                  <a:srgbClr val="660066"/>
                </a:solidFill>
              </a:rPr>
              <a:t>Antibiyotik Duyarlılık Testleri </a:t>
            </a:r>
          </a:p>
        </p:txBody>
      </p:sp>
      <p:pic>
        <p:nvPicPr>
          <p:cNvPr id="5" name="Resim 4"/>
          <p:cNvPicPr>
            <a:picLocks noChangeAspect="1"/>
          </p:cNvPicPr>
          <p:nvPr/>
        </p:nvPicPr>
        <p:blipFill>
          <a:blip r:embed="rId2"/>
          <a:stretch>
            <a:fillRect/>
          </a:stretch>
        </p:blipFill>
        <p:spPr>
          <a:xfrm>
            <a:off x="8919880" y="3915249"/>
            <a:ext cx="2708275" cy="1966846"/>
          </a:xfrm>
          <a:prstGeom prst="rect">
            <a:avLst/>
          </a:prstGeom>
        </p:spPr>
      </p:pic>
      <p:sp>
        <p:nvSpPr>
          <p:cNvPr id="6" name="Metin kutusu 5"/>
          <p:cNvSpPr txBox="1"/>
          <p:nvPr/>
        </p:nvSpPr>
        <p:spPr>
          <a:xfrm>
            <a:off x="9040386" y="5961349"/>
            <a:ext cx="2467264" cy="369332"/>
          </a:xfrm>
          <a:prstGeom prst="rect">
            <a:avLst/>
          </a:prstGeom>
          <a:noFill/>
        </p:spPr>
        <p:txBody>
          <a:bodyPr wrap="square" rtlCol="0">
            <a:spAutoFit/>
          </a:bodyPr>
          <a:lstStyle/>
          <a:p>
            <a:r>
              <a:rPr lang="tr-TR" b="1" dirty="0">
                <a:effectLst>
                  <a:outerShdw blurRad="38100" dist="38100" dir="2700000" algn="tl">
                    <a:srgbClr val="000000">
                      <a:alpha val="43137"/>
                    </a:srgbClr>
                  </a:outerShdw>
                </a:effectLst>
              </a:rPr>
              <a:t>Yarı otomatize sistemler</a:t>
            </a:r>
          </a:p>
        </p:txBody>
      </p:sp>
      <p:pic>
        <p:nvPicPr>
          <p:cNvPr id="7" name="Resim 6"/>
          <p:cNvPicPr>
            <a:picLocks noChangeAspect="1"/>
          </p:cNvPicPr>
          <p:nvPr/>
        </p:nvPicPr>
        <p:blipFill>
          <a:blip r:embed="rId3"/>
          <a:stretch>
            <a:fillRect/>
          </a:stretch>
        </p:blipFill>
        <p:spPr>
          <a:xfrm>
            <a:off x="801248" y="3808699"/>
            <a:ext cx="2124075" cy="2152650"/>
          </a:xfrm>
          <a:prstGeom prst="rect">
            <a:avLst/>
          </a:prstGeom>
        </p:spPr>
      </p:pic>
      <p:sp>
        <p:nvSpPr>
          <p:cNvPr id="8" name="Metin kutusu 7"/>
          <p:cNvSpPr txBox="1"/>
          <p:nvPr/>
        </p:nvSpPr>
        <p:spPr>
          <a:xfrm>
            <a:off x="574241" y="5961349"/>
            <a:ext cx="2467264" cy="369332"/>
          </a:xfrm>
          <a:prstGeom prst="rect">
            <a:avLst/>
          </a:prstGeom>
          <a:noFill/>
        </p:spPr>
        <p:txBody>
          <a:bodyPr wrap="square" rtlCol="0">
            <a:spAutoFit/>
          </a:bodyPr>
          <a:lstStyle/>
          <a:p>
            <a:pPr algn="ctr"/>
            <a:r>
              <a:rPr lang="tr-TR" b="1" dirty="0">
                <a:effectLst>
                  <a:outerShdw blurRad="38100" dist="38100" dir="2700000" algn="tl">
                    <a:srgbClr val="000000">
                      <a:alpha val="43137"/>
                    </a:srgbClr>
                  </a:outerShdw>
                </a:effectLst>
              </a:rPr>
              <a:t>Disk difüzyon</a:t>
            </a:r>
          </a:p>
        </p:txBody>
      </p:sp>
      <p:pic>
        <p:nvPicPr>
          <p:cNvPr id="9" name="Resim 8"/>
          <p:cNvPicPr>
            <a:picLocks noChangeAspect="1"/>
          </p:cNvPicPr>
          <p:nvPr/>
        </p:nvPicPr>
        <p:blipFill>
          <a:blip r:embed="rId4"/>
          <a:stretch>
            <a:fillRect/>
          </a:stretch>
        </p:blipFill>
        <p:spPr>
          <a:xfrm>
            <a:off x="3540836" y="3886608"/>
            <a:ext cx="2133600" cy="2143125"/>
          </a:xfrm>
          <a:prstGeom prst="rect">
            <a:avLst/>
          </a:prstGeom>
        </p:spPr>
      </p:pic>
      <p:sp>
        <p:nvSpPr>
          <p:cNvPr id="10" name="Metin kutusu 9"/>
          <p:cNvSpPr txBox="1"/>
          <p:nvPr/>
        </p:nvSpPr>
        <p:spPr>
          <a:xfrm>
            <a:off x="3300845" y="5961349"/>
            <a:ext cx="2467264" cy="369332"/>
          </a:xfrm>
          <a:prstGeom prst="rect">
            <a:avLst/>
          </a:prstGeom>
          <a:noFill/>
        </p:spPr>
        <p:txBody>
          <a:bodyPr wrap="square" rtlCol="0">
            <a:spAutoFit/>
          </a:bodyPr>
          <a:lstStyle/>
          <a:p>
            <a:pPr algn="ctr"/>
            <a:r>
              <a:rPr lang="tr-TR" b="1" dirty="0">
                <a:effectLst>
                  <a:outerShdw blurRad="38100" dist="38100" dir="2700000" algn="tl">
                    <a:srgbClr val="000000">
                      <a:alpha val="43137"/>
                    </a:srgbClr>
                  </a:outerShdw>
                </a:effectLst>
              </a:rPr>
              <a:t>Şerit test </a:t>
            </a:r>
          </a:p>
        </p:txBody>
      </p:sp>
      <p:pic>
        <p:nvPicPr>
          <p:cNvPr id="12" name="Resim 11"/>
          <p:cNvPicPr>
            <a:picLocks noChangeAspect="1"/>
          </p:cNvPicPr>
          <p:nvPr/>
        </p:nvPicPr>
        <p:blipFill>
          <a:blip r:embed="rId5"/>
          <a:stretch>
            <a:fillRect/>
          </a:stretch>
        </p:blipFill>
        <p:spPr>
          <a:xfrm>
            <a:off x="6173767" y="4034245"/>
            <a:ext cx="2466975" cy="1847850"/>
          </a:xfrm>
          <a:prstGeom prst="rect">
            <a:avLst/>
          </a:prstGeom>
        </p:spPr>
      </p:pic>
      <p:sp>
        <p:nvSpPr>
          <p:cNvPr id="13" name="Metin kutusu 12"/>
          <p:cNvSpPr txBox="1"/>
          <p:nvPr/>
        </p:nvSpPr>
        <p:spPr>
          <a:xfrm>
            <a:off x="6197600" y="5961349"/>
            <a:ext cx="2467264" cy="369332"/>
          </a:xfrm>
          <a:prstGeom prst="rect">
            <a:avLst/>
          </a:prstGeom>
          <a:noFill/>
        </p:spPr>
        <p:txBody>
          <a:bodyPr wrap="square" rtlCol="0">
            <a:spAutoFit/>
          </a:bodyPr>
          <a:lstStyle/>
          <a:p>
            <a:pPr algn="ctr"/>
            <a:r>
              <a:rPr lang="tr-TR" b="1" dirty="0">
                <a:effectLst>
                  <a:outerShdw blurRad="38100" dist="38100" dir="2700000" algn="tl">
                    <a:srgbClr val="000000">
                      <a:alpha val="43137"/>
                    </a:srgbClr>
                  </a:outerShdw>
                </a:effectLst>
              </a:rPr>
              <a:t>Sıvı mikrodilüsyon </a:t>
            </a:r>
          </a:p>
        </p:txBody>
      </p:sp>
    </p:spTree>
    <p:extLst>
      <p:ext uri="{BB962C8B-B14F-4D97-AF65-F5344CB8AC3E}">
        <p14:creationId xmlns:p14="http://schemas.microsoft.com/office/powerpoint/2010/main" val="30064559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23041" y="1997815"/>
            <a:ext cx="10515600" cy="2668452"/>
          </a:xfrm>
        </p:spPr>
        <p:txBody>
          <a:bodyPr>
            <a:normAutofit lnSpcReduction="10000"/>
          </a:bodyPr>
          <a:lstStyle/>
          <a:p>
            <a:r>
              <a:rPr lang="tr-TR" b="1" u="sng" dirty="0"/>
              <a:t>Antibiyotik Duyarlılık Test Standardı</a:t>
            </a:r>
            <a:r>
              <a:rPr lang="tr-TR" dirty="0"/>
              <a:t>: Antibiyotik duyarlılık testlerinin sonuçları bir standarda göre okunmalı ve değerlendirmelidir. Örnek: </a:t>
            </a:r>
            <a:r>
              <a:rPr lang="en-US" dirty="0"/>
              <a:t>the European Committee on Antimicrobial Susceptibility Testing</a:t>
            </a:r>
            <a:r>
              <a:rPr lang="tr-TR" dirty="0"/>
              <a:t> </a:t>
            </a:r>
            <a:r>
              <a:rPr lang="en-US" dirty="0"/>
              <a:t>(</a:t>
            </a:r>
            <a:r>
              <a:rPr lang="en-US" b="1" dirty="0">
                <a:effectLst>
                  <a:outerShdw blurRad="38100" dist="38100" dir="2700000" algn="tl">
                    <a:srgbClr val="000000">
                      <a:alpha val="43137"/>
                    </a:srgbClr>
                  </a:outerShdw>
                </a:effectLst>
              </a:rPr>
              <a:t>EUCAS</a:t>
            </a:r>
            <a:r>
              <a:rPr lang="tr-TR" b="1" dirty="0">
                <a:effectLst>
                  <a:outerShdw blurRad="38100" dist="38100" dir="2700000" algn="tl">
                    <a:srgbClr val="000000">
                      <a:alpha val="43137"/>
                    </a:srgbClr>
                  </a:outerShdw>
                </a:effectLst>
              </a:rPr>
              <a:t>T</a:t>
            </a:r>
            <a:r>
              <a:rPr lang="tr-TR" dirty="0"/>
              <a:t>) veya </a:t>
            </a:r>
            <a:r>
              <a:rPr lang="en-US" dirty="0"/>
              <a:t>Clinical and Laboratory Standards Institute (</a:t>
            </a:r>
            <a:r>
              <a:rPr lang="en-US" b="1" dirty="0">
                <a:effectLst>
                  <a:outerShdw blurRad="38100" dist="38100" dir="2700000" algn="tl">
                    <a:srgbClr val="000000">
                      <a:alpha val="43137"/>
                    </a:srgbClr>
                  </a:outerShdw>
                </a:effectLst>
              </a:rPr>
              <a:t>CLSI</a:t>
            </a:r>
            <a:r>
              <a:rPr lang="en-US" dirty="0"/>
              <a:t>)</a:t>
            </a:r>
            <a:r>
              <a:rPr lang="tr-TR" dirty="0"/>
              <a:t> </a:t>
            </a:r>
          </a:p>
          <a:p>
            <a:r>
              <a:rPr lang="tr-TR" dirty="0"/>
              <a:t>WHO, iyi laboratuvar uygulamalarında bu iki standarttan birinin güncel halinin kullanılmasını öneriyor. Türkiye’de artık tüm hastanelerde EUCAST standartları kullanılmaktadır</a:t>
            </a:r>
            <a:endParaRPr lang="en-US" dirty="0"/>
          </a:p>
        </p:txBody>
      </p:sp>
      <p:sp>
        <p:nvSpPr>
          <p:cNvPr id="4" name="Unvan 1"/>
          <p:cNvSpPr>
            <a:spLocks noGrp="1"/>
          </p:cNvSpPr>
          <p:nvPr>
            <p:ph type="title"/>
          </p:nvPr>
        </p:nvSpPr>
        <p:spPr>
          <a:xfrm>
            <a:off x="1007882" y="1045761"/>
            <a:ext cx="10515600" cy="715530"/>
          </a:xfrm>
        </p:spPr>
        <p:txBody>
          <a:bodyPr>
            <a:normAutofit fontScale="90000"/>
          </a:bodyPr>
          <a:lstStyle/>
          <a:p>
            <a:r>
              <a:rPr lang="tr-TR" dirty="0">
                <a:solidFill>
                  <a:srgbClr val="7030A0"/>
                </a:solidFill>
              </a:rPr>
              <a:t>Antibiyotik Duyarlılık Testleri </a:t>
            </a:r>
          </a:p>
        </p:txBody>
      </p:sp>
      <p:pic>
        <p:nvPicPr>
          <p:cNvPr id="2" name="Resim 1"/>
          <p:cNvPicPr>
            <a:picLocks noChangeAspect="1"/>
          </p:cNvPicPr>
          <p:nvPr/>
        </p:nvPicPr>
        <p:blipFill>
          <a:blip r:embed="rId2"/>
          <a:stretch>
            <a:fillRect/>
          </a:stretch>
        </p:blipFill>
        <p:spPr>
          <a:xfrm>
            <a:off x="1659117" y="4791075"/>
            <a:ext cx="4876800" cy="933450"/>
          </a:xfrm>
          <a:prstGeom prst="rect">
            <a:avLst/>
          </a:prstGeom>
        </p:spPr>
      </p:pic>
      <p:pic>
        <p:nvPicPr>
          <p:cNvPr id="5" name="Resim 4"/>
          <p:cNvPicPr>
            <a:picLocks noChangeAspect="1"/>
          </p:cNvPicPr>
          <p:nvPr/>
        </p:nvPicPr>
        <p:blipFill>
          <a:blip r:embed="rId3"/>
          <a:stretch>
            <a:fillRect/>
          </a:stretch>
        </p:blipFill>
        <p:spPr>
          <a:xfrm>
            <a:off x="7657068" y="4666267"/>
            <a:ext cx="2646429" cy="1000568"/>
          </a:xfrm>
          <a:prstGeom prst="rect">
            <a:avLst/>
          </a:prstGeom>
        </p:spPr>
      </p:pic>
    </p:spTree>
    <p:extLst>
      <p:ext uri="{BB962C8B-B14F-4D97-AF65-F5344CB8AC3E}">
        <p14:creationId xmlns:p14="http://schemas.microsoft.com/office/powerpoint/2010/main" val="21232961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7030A0"/>
                </a:solidFill>
              </a:rPr>
              <a:t>Antibiyotik Duyarlılık Testi Sonuçları </a:t>
            </a:r>
          </a:p>
        </p:txBody>
      </p:sp>
      <p:sp>
        <p:nvSpPr>
          <p:cNvPr id="3" name="İçerik Yer Tutucusu 2"/>
          <p:cNvSpPr>
            <a:spLocks noGrp="1"/>
          </p:cNvSpPr>
          <p:nvPr>
            <p:ph idx="1"/>
          </p:nvPr>
        </p:nvSpPr>
        <p:spPr>
          <a:xfrm>
            <a:off x="946451" y="2005989"/>
            <a:ext cx="10058400" cy="3442703"/>
          </a:xfrm>
        </p:spPr>
        <p:txBody>
          <a:bodyPr>
            <a:normAutofit/>
          </a:bodyPr>
          <a:lstStyle/>
          <a:p>
            <a:r>
              <a:rPr lang="tr-TR" sz="2400" dirty="0"/>
              <a:t> </a:t>
            </a:r>
            <a:r>
              <a:rPr lang="tr-TR" sz="2400" b="1" dirty="0"/>
              <a:t>S - Duyarlı, standart doz: </a:t>
            </a:r>
            <a:r>
              <a:rPr lang="tr-TR" sz="2400" dirty="0"/>
              <a:t>Bir mikroorganizma, antibiyotiğin standart dozu ile tedavi başarısı olasılığı yüksek olduğunda “standart dozda duyarlı” olarak kategorize edilir</a:t>
            </a:r>
          </a:p>
          <a:p>
            <a:r>
              <a:rPr lang="tr-TR" sz="2400" dirty="0"/>
              <a:t> </a:t>
            </a:r>
            <a:r>
              <a:rPr lang="tr-TR" sz="2400" b="1" dirty="0"/>
              <a:t>I – Duyarlı, yüksek dozda: </a:t>
            </a:r>
            <a:r>
              <a:rPr lang="tr-TR" sz="2400" dirty="0"/>
              <a:t>Bir mikroorganizma doz artırımına* gidilerek veya enfeksiyon yerinde konsantrasyonunun yüksek olmasına bağlı olarak tedavi başarısı olasılığı yüksek olduğunda “artmış dozda duyarlı” olarak kategorize edilir </a:t>
            </a:r>
          </a:p>
          <a:p>
            <a:r>
              <a:rPr lang="tr-TR" sz="2400" dirty="0"/>
              <a:t> </a:t>
            </a:r>
            <a:r>
              <a:rPr lang="tr-TR" sz="2400" b="1" dirty="0"/>
              <a:t>R - Dirençli: </a:t>
            </a:r>
            <a:r>
              <a:rPr lang="tr-TR" sz="2400" dirty="0"/>
              <a:t>Bir mikroorganizma, ilacın dozu arttırılsa bile tedavi başarısızlığı olasılığı yüksek olduğunda “dirençli” olarak kategorize edilir</a:t>
            </a:r>
          </a:p>
        </p:txBody>
      </p:sp>
      <p:sp>
        <p:nvSpPr>
          <p:cNvPr id="4" name="Dikdörtgen 3"/>
          <p:cNvSpPr/>
          <p:nvPr/>
        </p:nvSpPr>
        <p:spPr>
          <a:xfrm>
            <a:off x="307943" y="5394155"/>
            <a:ext cx="11884057" cy="646331"/>
          </a:xfrm>
          <a:prstGeom prst="rect">
            <a:avLst/>
          </a:prstGeom>
        </p:spPr>
        <p:txBody>
          <a:bodyPr wrap="square">
            <a:spAutoFit/>
          </a:bodyPr>
          <a:lstStyle/>
          <a:p>
            <a:r>
              <a:rPr lang="tr-TR" dirty="0">
                <a:solidFill>
                  <a:srgbClr val="000000"/>
                </a:solidFill>
              </a:rPr>
              <a:t>* Artmış ilaç dozu, antibiyotiğin veriliş yolu, dozu, doz aralığı, </a:t>
            </a:r>
            <a:r>
              <a:rPr lang="tr-TR" dirty="0" err="1">
                <a:solidFill>
                  <a:srgbClr val="000000"/>
                </a:solidFill>
              </a:rPr>
              <a:t>infüzyon</a:t>
            </a:r>
            <a:r>
              <a:rPr lang="tr-TR" dirty="0">
                <a:solidFill>
                  <a:srgbClr val="000000"/>
                </a:solidFill>
              </a:rPr>
              <a:t> süresi, dağılımı ve atımının enfeksiyon yerindeki etkeni nasıl etkileyeceği ile ilişkilidir. </a:t>
            </a:r>
          </a:p>
        </p:txBody>
      </p:sp>
    </p:spTree>
    <p:extLst>
      <p:ext uri="{BB962C8B-B14F-4D97-AF65-F5344CB8AC3E}">
        <p14:creationId xmlns:p14="http://schemas.microsoft.com/office/powerpoint/2010/main" val="29337885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903229"/>
            <a:ext cx="10935878" cy="4290181"/>
          </a:xfrm>
        </p:spPr>
        <p:txBody>
          <a:bodyPr>
            <a:normAutofit/>
          </a:bodyPr>
          <a:lstStyle/>
          <a:p>
            <a:r>
              <a:rPr lang="tr-TR" b="1" u="sng" dirty="0"/>
              <a:t>Antibiyotikler</a:t>
            </a:r>
            <a:r>
              <a:rPr lang="tr-TR" dirty="0"/>
              <a:t>: Bakteriyel patojenlerin tedavisinde kullanılan ilaçlardır. </a:t>
            </a:r>
          </a:p>
          <a:p>
            <a:pPr lvl="1"/>
            <a:r>
              <a:rPr lang="tr-TR" dirty="0"/>
              <a:t>Ancak zaman içinde bakteriler antibiyotiklere karşı direnç geliştirebilir ve bu antibiyotiklerle tedavide başarısızlıklar görülür</a:t>
            </a:r>
          </a:p>
          <a:p>
            <a:r>
              <a:rPr lang="tr-TR" dirty="0"/>
              <a:t> Çok sayıda bakteriye etki eden antibiyotiklere </a:t>
            </a:r>
            <a:r>
              <a:rPr lang="tr-TR" b="1" dirty="0">
                <a:effectLst>
                  <a:outerShdw blurRad="38100" dist="38100" dir="2700000" algn="tl">
                    <a:srgbClr val="000000">
                      <a:alpha val="43137"/>
                    </a:srgbClr>
                  </a:outerShdw>
                </a:effectLst>
              </a:rPr>
              <a:t>GENİŞ SPEKTRUMLU ANTİBİYOTİK </a:t>
            </a:r>
            <a:r>
              <a:rPr lang="tr-TR" dirty="0"/>
              <a:t>denir</a:t>
            </a:r>
          </a:p>
          <a:p>
            <a:pPr lvl="1"/>
            <a:r>
              <a:rPr lang="tr-TR" dirty="0"/>
              <a:t>Etkenin tanımlanmadığı süreçte bu antibiyotiklerin kullanımı önemlidir. Ancak bu bakteriler normal florada bulunan iyi bakterileri de öldürebilir, ayrıca patojenlerin direnç geliştirmesine neden olabilirler</a:t>
            </a:r>
          </a:p>
          <a:p>
            <a:r>
              <a:rPr lang="tr-TR" dirty="0"/>
              <a:t>Belirli bir grup antibiyotiklere etkili olan antibiyotiklere </a:t>
            </a:r>
            <a:r>
              <a:rPr lang="tr-TR" b="1" dirty="0">
                <a:effectLst>
                  <a:outerShdw blurRad="38100" dist="38100" dir="2700000" algn="tl">
                    <a:srgbClr val="000000">
                      <a:alpha val="43137"/>
                    </a:srgbClr>
                  </a:outerShdw>
                </a:effectLst>
              </a:rPr>
              <a:t>DAR SPEKTRUMLU ANTİBİYOTİK </a:t>
            </a:r>
            <a:r>
              <a:rPr lang="tr-TR" dirty="0"/>
              <a:t>denir</a:t>
            </a:r>
          </a:p>
        </p:txBody>
      </p:sp>
      <p:sp>
        <p:nvSpPr>
          <p:cNvPr id="4" name="Unvan 1"/>
          <p:cNvSpPr>
            <a:spLocks noGrp="1"/>
          </p:cNvSpPr>
          <p:nvPr>
            <p:ph type="title"/>
          </p:nvPr>
        </p:nvSpPr>
        <p:spPr>
          <a:xfrm>
            <a:off x="838200" y="989200"/>
            <a:ext cx="10515600" cy="715530"/>
          </a:xfrm>
        </p:spPr>
        <p:txBody>
          <a:bodyPr>
            <a:normAutofit fontScale="90000"/>
          </a:bodyPr>
          <a:lstStyle/>
          <a:p>
            <a:r>
              <a:rPr lang="tr-TR" dirty="0">
                <a:solidFill>
                  <a:srgbClr val="7030A0"/>
                </a:solidFill>
              </a:rPr>
              <a:t>Antibiyotikler </a:t>
            </a:r>
          </a:p>
        </p:txBody>
      </p:sp>
    </p:spTree>
    <p:extLst>
      <p:ext uri="{BB962C8B-B14F-4D97-AF65-F5344CB8AC3E}">
        <p14:creationId xmlns:p14="http://schemas.microsoft.com/office/powerpoint/2010/main" val="32058839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04973" y="1819373"/>
            <a:ext cx="10539168" cy="3714161"/>
          </a:xfrm>
        </p:spPr>
        <p:txBody>
          <a:bodyPr>
            <a:normAutofit lnSpcReduction="10000"/>
          </a:bodyPr>
          <a:lstStyle/>
          <a:p>
            <a:r>
              <a:rPr lang="tr-TR" sz="2600" b="1" u="sng" dirty="0"/>
              <a:t>Antibiyotik direnci</a:t>
            </a:r>
            <a:r>
              <a:rPr lang="tr-TR" sz="2600" dirty="0"/>
              <a:t>: Tüm dünyanın en önemli halk sağlığı sorunlarından biridir. Dirençli bakterilerin tedavileri hem maliyetli hem de </a:t>
            </a:r>
            <a:r>
              <a:rPr lang="tr-TR" sz="2600" dirty="0" err="1"/>
              <a:t>zordurSağlık</a:t>
            </a:r>
            <a:r>
              <a:rPr lang="tr-TR" sz="2600" dirty="0"/>
              <a:t> sistemine fazladan yük getirirler. Hastalarda </a:t>
            </a:r>
            <a:r>
              <a:rPr lang="tr-TR" sz="2600" dirty="0" err="1"/>
              <a:t>mortalite</a:t>
            </a:r>
            <a:r>
              <a:rPr lang="tr-TR" sz="2600" dirty="0"/>
              <a:t> ve </a:t>
            </a:r>
            <a:r>
              <a:rPr lang="tr-TR" sz="2600" dirty="0" err="1"/>
              <a:t>morbidite</a:t>
            </a:r>
            <a:r>
              <a:rPr lang="tr-TR" sz="2600" dirty="0"/>
              <a:t> oranları artar. Bu bakterilerin tedavi süreci uzadıkça hastanede yatış süresi uzar, bazı komplikasyonlar gelişebilir ve bazı </a:t>
            </a:r>
            <a:r>
              <a:rPr lang="tr-TR" sz="2600" b="1" dirty="0">
                <a:effectLst>
                  <a:outerShdw blurRad="38100" dist="38100" dir="2700000" algn="tl">
                    <a:srgbClr val="000000">
                      <a:alpha val="43137"/>
                    </a:srgbClr>
                  </a:outerShdw>
                </a:effectLst>
              </a:rPr>
              <a:t>ENFEKSİYON KONTROL </a:t>
            </a:r>
            <a:r>
              <a:rPr lang="tr-TR" sz="2600" b="1" dirty="0" err="1">
                <a:effectLst>
                  <a:outerShdw blurRad="38100" dist="38100" dir="2700000" algn="tl">
                    <a:srgbClr val="000000">
                      <a:alpha val="43137"/>
                    </a:srgbClr>
                  </a:outerShdw>
                </a:effectLst>
              </a:rPr>
              <a:t>ÖNLEMLERİ</a:t>
            </a:r>
            <a:r>
              <a:rPr lang="tr-TR" sz="2600" dirty="0" err="1"/>
              <a:t>ne</a:t>
            </a:r>
            <a:r>
              <a:rPr lang="tr-TR" sz="2600" dirty="0"/>
              <a:t> ihtiyaç duyulur. </a:t>
            </a:r>
          </a:p>
          <a:p>
            <a:r>
              <a:rPr lang="tr-TR" sz="2600" dirty="0"/>
              <a:t>En az 3 farklı antibiyotik sınıfına dirençli bulunan  bakterilere </a:t>
            </a:r>
            <a:r>
              <a:rPr lang="tr-TR" sz="2600" b="1" dirty="0">
                <a:effectLst>
                  <a:outerShdw blurRad="38100" dist="38100" dir="2700000" algn="tl">
                    <a:srgbClr val="000000">
                      <a:alpha val="43137"/>
                    </a:srgbClr>
                  </a:outerShdw>
                </a:effectLst>
              </a:rPr>
              <a:t>ÇOK İLACA DİRENÇLİ (Multi </a:t>
            </a:r>
            <a:r>
              <a:rPr lang="tr-TR" sz="2600" b="1" dirty="0" err="1">
                <a:effectLst>
                  <a:outerShdw blurRad="38100" dist="38100" dir="2700000" algn="tl">
                    <a:srgbClr val="000000">
                      <a:alpha val="43137"/>
                    </a:srgbClr>
                  </a:outerShdw>
                </a:effectLst>
              </a:rPr>
              <a:t>drug</a:t>
            </a:r>
            <a:r>
              <a:rPr lang="tr-TR" sz="2600" b="1" dirty="0">
                <a:effectLst>
                  <a:outerShdw blurRad="38100" dist="38100" dir="2700000" algn="tl">
                    <a:srgbClr val="000000">
                      <a:alpha val="43137"/>
                    </a:srgbClr>
                  </a:outerShdw>
                </a:effectLst>
              </a:rPr>
              <a:t> </a:t>
            </a:r>
            <a:r>
              <a:rPr lang="tr-TR" sz="2600" b="1" dirty="0" err="1">
                <a:effectLst>
                  <a:outerShdw blurRad="38100" dist="38100" dir="2700000" algn="tl">
                    <a:srgbClr val="000000">
                      <a:alpha val="43137"/>
                    </a:srgbClr>
                  </a:outerShdw>
                </a:effectLst>
              </a:rPr>
              <a:t>resistant</a:t>
            </a:r>
            <a:r>
              <a:rPr lang="tr-TR" sz="2600" b="1" dirty="0">
                <a:effectLst>
                  <a:outerShdw blurRad="38100" dist="38100" dir="2700000" algn="tl">
                    <a:srgbClr val="000000">
                      <a:alpha val="43137"/>
                    </a:srgbClr>
                  </a:outerShdw>
                </a:effectLst>
              </a:rPr>
              <a:t> </a:t>
            </a:r>
            <a:r>
              <a:rPr lang="tr-TR" sz="2600" b="1" dirty="0" err="1">
                <a:effectLst>
                  <a:outerShdw blurRad="38100" dist="38100" dir="2700000" algn="tl">
                    <a:srgbClr val="000000">
                      <a:alpha val="43137"/>
                    </a:srgbClr>
                  </a:outerShdw>
                </a:effectLst>
              </a:rPr>
              <a:t>organisms</a:t>
            </a:r>
            <a:r>
              <a:rPr lang="tr-TR" sz="2600" b="1" dirty="0">
                <a:effectLst>
                  <a:outerShdw blurRad="38100" dist="38100" dir="2700000" algn="tl">
                    <a:srgbClr val="000000">
                      <a:alpha val="43137"/>
                    </a:srgbClr>
                  </a:outerShdw>
                </a:effectLst>
              </a:rPr>
              <a:t>, MDRO) </a:t>
            </a:r>
          </a:p>
          <a:p>
            <a:r>
              <a:rPr lang="tr-TR" sz="2600" b="1" dirty="0">
                <a:effectLst>
                  <a:outerShdw blurRad="38100" dist="38100" dir="2700000" algn="tl">
                    <a:srgbClr val="000000">
                      <a:alpha val="43137"/>
                    </a:srgbClr>
                  </a:outerShdw>
                </a:effectLst>
              </a:rPr>
              <a:t> </a:t>
            </a:r>
            <a:r>
              <a:rPr lang="tr-TR" sz="2600" dirty="0"/>
              <a:t>Kullanılabilen tüm antibiyotiklere dirençli olan bakterilere                             </a:t>
            </a:r>
            <a:r>
              <a:rPr lang="tr-TR" sz="2600" b="1" dirty="0">
                <a:effectLst>
                  <a:outerShdw blurRad="38100" dist="38100" dir="2700000" algn="tl">
                    <a:srgbClr val="000000">
                      <a:alpha val="43137"/>
                    </a:srgbClr>
                  </a:outerShdw>
                </a:effectLst>
              </a:rPr>
              <a:t>PAN REZİSTAN </a:t>
            </a:r>
            <a:r>
              <a:rPr lang="tr-TR" sz="2600" dirty="0"/>
              <a:t>denir</a:t>
            </a:r>
            <a:r>
              <a:rPr lang="tr-TR" sz="2600" dirty="0">
                <a:effectLst>
                  <a:outerShdw blurRad="38100" dist="38100" dir="2700000" algn="tl">
                    <a:srgbClr val="000000">
                      <a:alpha val="43137"/>
                    </a:srgbClr>
                  </a:outerShdw>
                </a:effectLst>
              </a:rPr>
              <a:t> </a:t>
            </a:r>
            <a:endParaRPr lang="tr-TR" sz="2600" dirty="0"/>
          </a:p>
        </p:txBody>
      </p:sp>
      <p:sp>
        <p:nvSpPr>
          <p:cNvPr id="4" name="Unvan 1"/>
          <p:cNvSpPr>
            <a:spLocks noGrp="1"/>
          </p:cNvSpPr>
          <p:nvPr>
            <p:ph type="title"/>
          </p:nvPr>
        </p:nvSpPr>
        <p:spPr>
          <a:xfrm>
            <a:off x="904973" y="1001202"/>
            <a:ext cx="10515600" cy="715530"/>
          </a:xfrm>
        </p:spPr>
        <p:txBody>
          <a:bodyPr>
            <a:normAutofit fontScale="90000"/>
          </a:bodyPr>
          <a:lstStyle/>
          <a:p>
            <a:r>
              <a:rPr lang="tr-TR" dirty="0">
                <a:solidFill>
                  <a:srgbClr val="7030A0"/>
                </a:solidFill>
              </a:rPr>
              <a:t>Antibiyotik Direnci </a:t>
            </a:r>
          </a:p>
        </p:txBody>
      </p:sp>
      <p:sp>
        <p:nvSpPr>
          <p:cNvPr id="5" name="Dikdörtgen 4"/>
          <p:cNvSpPr/>
          <p:nvPr/>
        </p:nvSpPr>
        <p:spPr>
          <a:xfrm>
            <a:off x="0" y="5738816"/>
            <a:ext cx="12192000" cy="646331"/>
          </a:xfrm>
          <a:prstGeom prst="rect">
            <a:avLst/>
          </a:prstGeom>
        </p:spPr>
        <p:txBody>
          <a:bodyPr wrap="square">
            <a:spAutoFit/>
          </a:bodyPr>
          <a:lstStyle/>
          <a:p>
            <a:pPr algn="ctr"/>
            <a:r>
              <a:rPr lang="tr-TR" u="sng" dirty="0">
                <a:solidFill>
                  <a:srgbClr val="000000"/>
                </a:solidFill>
              </a:rPr>
              <a:t>Anti</a:t>
            </a:r>
            <a:r>
              <a:rPr lang="tr-TR" u="sng" dirty="0">
                <a:solidFill>
                  <a:srgbClr val="000000"/>
                </a:solidFill>
                <a:effectLst>
                  <a:outerShdw blurRad="38100" dist="38100" dir="2700000" algn="tl">
                    <a:srgbClr val="000000">
                      <a:alpha val="43137"/>
                    </a:srgbClr>
                  </a:outerShdw>
                </a:effectLst>
              </a:rPr>
              <a:t>biyotik </a:t>
            </a:r>
            <a:r>
              <a:rPr lang="tr-TR" u="sng" dirty="0">
                <a:solidFill>
                  <a:srgbClr val="000000"/>
                </a:solidFill>
              </a:rPr>
              <a:t>direncinin önlenebilmesi için enfeksiyon hastalıklarının tanısında kültür ve antibiyotik duyarlılık testlerine göre tedavinin verilmesi önemlidir </a:t>
            </a:r>
          </a:p>
        </p:txBody>
      </p:sp>
      <p:pic>
        <p:nvPicPr>
          <p:cNvPr id="2" name="Resim 1"/>
          <p:cNvPicPr>
            <a:picLocks noChangeAspect="1"/>
          </p:cNvPicPr>
          <p:nvPr/>
        </p:nvPicPr>
        <p:blipFill>
          <a:blip r:embed="rId2"/>
          <a:stretch>
            <a:fillRect/>
          </a:stretch>
        </p:blipFill>
        <p:spPr>
          <a:xfrm>
            <a:off x="8965873" y="4350986"/>
            <a:ext cx="2478268" cy="1387830"/>
          </a:xfrm>
          <a:prstGeom prst="rect">
            <a:avLst/>
          </a:prstGeom>
        </p:spPr>
      </p:pic>
    </p:spTree>
    <p:extLst>
      <p:ext uri="{BB962C8B-B14F-4D97-AF65-F5344CB8AC3E}">
        <p14:creationId xmlns:p14="http://schemas.microsoft.com/office/powerpoint/2010/main" val="15722644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7030A0"/>
                </a:solidFill>
              </a:rPr>
              <a:t>Direnç Mekanizması </a:t>
            </a:r>
          </a:p>
        </p:txBody>
      </p:sp>
      <p:sp>
        <p:nvSpPr>
          <p:cNvPr id="3" name="İçerik Yer Tutucusu 2"/>
          <p:cNvSpPr>
            <a:spLocks noGrp="1"/>
          </p:cNvSpPr>
          <p:nvPr>
            <p:ph idx="1"/>
          </p:nvPr>
        </p:nvSpPr>
        <p:spPr/>
        <p:txBody>
          <a:bodyPr>
            <a:normAutofit fontScale="92500" lnSpcReduction="20000"/>
          </a:bodyPr>
          <a:lstStyle/>
          <a:p>
            <a:r>
              <a:rPr lang="tr-TR" dirty="0"/>
              <a:t> Antibiyotik duyarlılık testleri bazı durumlarda yeterli olmayabilir. Özellikle SHİE yönetiminde dirençli bakterilerin sahip oldukları direnç mekanizmalarının da belirlenmesi ve raporlanması gerekmektedir</a:t>
            </a:r>
          </a:p>
          <a:p>
            <a:r>
              <a:rPr lang="tr-TR" dirty="0"/>
              <a:t>Bu mekanizmaların belirlenmesi enfeksiyon kontrol önlemlerinin alınmasında yol göstericidir </a:t>
            </a:r>
          </a:p>
          <a:p>
            <a:pPr marL="0" indent="0">
              <a:buNone/>
            </a:pPr>
            <a:endParaRPr lang="tr-TR" dirty="0"/>
          </a:p>
          <a:p>
            <a:pPr lvl="1"/>
            <a:r>
              <a:rPr lang="tr-TR" dirty="0"/>
              <a:t>Genişlemiş spektrumlu beta </a:t>
            </a:r>
            <a:r>
              <a:rPr lang="tr-TR" dirty="0" err="1"/>
              <a:t>laktamaz</a:t>
            </a:r>
            <a:r>
              <a:rPr lang="tr-TR" dirty="0"/>
              <a:t> (GSBL, </a:t>
            </a:r>
            <a:r>
              <a:rPr lang="tr-TR" dirty="0" err="1"/>
              <a:t>Extended-spectrum</a:t>
            </a:r>
            <a:r>
              <a:rPr lang="tr-TR" dirty="0"/>
              <a:t> beta-</a:t>
            </a:r>
            <a:r>
              <a:rPr lang="tr-TR" dirty="0" err="1"/>
              <a:t>lactamases</a:t>
            </a:r>
            <a:r>
              <a:rPr lang="tr-TR" dirty="0"/>
              <a:t>, ESBL) </a:t>
            </a:r>
          </a:p>
          <a:p>
            <a:pPr lvl="1"/>
            <a:r>
              <a:rPr lang="tr-TR" dirty="0" err="1"/>
              <a:t>Vankomisin</a:t>
            </a:r>
            <a:r>
              <a:rPr lang="tr-TR" dirty="0"/>
              <a:t> dirençli </a:t>
            </a:r>
            <a:r>
              <a:rPr lang="tr-TR" dirty="0" err="1"/>
              <a:t>enterokok</a:t>
            </a:r>
            <a:r>
              <a:rPr lang="tr-TR" dirty="0"/>
              <a:t> (VRE)</a:t>
            </a:r>
          </a:p>
          <a:p>
            <a:pPr lvl="1"/>
            <a:r>
              <a:rPr lang="tr-TR" dirty="0" err="1"/>
              <a:t>Metisilin</a:t>
            </a:r>
            <a:r>
              <a:rPr lang="tr-TR" dirty="0"/>
              <a:t> dirençli </a:t>
            </a:r>
            <a:r>
              <a:rPr lang="tr-TR" i="1" dirty="0" err="1"/>
              <a:t>Staphylococcus</a:t>
            </a:r>
            <a:r>
              <a:rPr lang="tr-TR" i="1" dirty="0"/>
              <a:t> </a:t>
            </a:r>
            <a:r>
              <a:rPr lang="tr-TR" i="1" dirty="0" err="1"/>
              <a:t>aureus</a:t>
            </a:r>
            <a:r>
              <a:rPr lang="tr-TR" i="1" dirty="0"/>
              <a:t> </a:t>
            </a:r>
            <a:r>
              <a:rPr lang="tr-TR" dirty="0"/>
              <a:t>(MRSA)</a:t>
            </a:r>
          </a:p>
          <a:p>
            <a:pPr lvl="1"/>
            <a:r>
              <a:rPr lang="tr-TR" dirty="0" err="1"/>
              <a:t>Karbapenemaz</a:t>
            </a:r>
            <a:r>
              <a:rPr lang="tr-TR" dirty="0"/>
              <a:t> üreten gram negatif bakteriler </a:t>
            </a:r>
          </a:p>
          <a:p>
            <a:pPr lvl="1"/>
            <a:r>
              <a:rPr lang="tr-TR" dirty="0" err="1"/>
              <a:t>Kolistin</a:t>
            </a:r>
            <a:r>
              <a:rPr lang="tr-TR" dirty="0"/>
              <a:t> dirençli gram negatif bakteriler</a:t>
            </a:r>
          </a:p>
        </p:txBody>
      </p:sp>
    </p:spTree>
    <p:extLst>
      <p:ext uri="{BB962C8B-B14F-4D97-AF65-F5344CB8AC3E}">
        <p14:creationId xmlns:p14="http://schemas.microsoft.com/office/powerpoint/2010/main" val="40809946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7030A0"/>
                </a:solidFill>
              </a:rPr>
              <a:t>Direnç-Antibiyotik İlişkisi (MRSA) </a:t>
            </a:r>
            <a:endParaRPr lang="tr-TR" dirty="0"/>
          </a:p>
        </p:txBody>
      </p:sp>
      <p:sp>
        <p:nvSpPr>
          <p:cNvPr id="3" name="İçerik Yer Tutucusu 2"/>
          <p:cNvSpPr>
            <a:spLocks noGrp="1"/>
          </p:cNvSpPr>
          <p:nvPr>
            <p:ph idx="1"/>
          </p:nvPr>
        </p:nvSpPr>
        <p:spPr>
          <a:xfrm>
            <a:off x="1097280" y="1958856"/>
            <a:ext cx="10058399" cy="4023360"/>
          </a:xfrm>
        </p:spPr>
        <p:txBody>
          <a:bodyPr>
            <a:normAutofit lnSpcReduction="10000"/>
          </a:bodyPr>
          <a:lstStyle/>
          <a:p>
            <a:r>
              <a:rPr lang="tr-TR" dirty="0"/>
              <a:t> </a:t>
            </a:r>
            <a:r>
              <a:rPr lang="tr-TR" dirty="0" err="1"/>
              <a:t>Metisilin</a:t>
            </a:r>
            <a:r>
              <a:rPr lang="tr-TR" dirty="0"/>
              <a:t> direnci </a:t>
            </a:r>
          </a:p>
          <a:p>
            <a:pPr lvl="1"/>
            <a:r>
              <a:rPr lang="tr-TR" dirty="0" err="1"/>
              <a:t>Sefoksitin</a:t>
            </a:r>
            <a:r>
              <a:rPr lang="tr-TR" dirty="0"/>
              <a:t> (30 µg) diski (Tüm Stafilokok türleri için) </a:t>
            </a:r>
          </a:p>
          <a:p>
            <a:pPr lvl="1"/>
            <a:r>
              <a:rPr lang="tr-TR" dirty="0" err="1"/>
              <a:t>Oksasilin</a:t>
            </a:r>
            <a:r>
              <a:rPr lang="tr-TR" dirty="0"/>
              <a:t> diski (1 µg) </a:t>
            </a:r>
            <a:r>
              <a:rPr lang="tr-TR" dirty="0" err="1"/>
              <a:t>zon</a:t>
            </a:r>
            <a:r>
              <a:rPr lang="tr-TR" dirty="0"/>
              <a:t> çapı (</a:t>
            </a:r>
            <a:r>
              <a:rPr lang="tr-TR" b="1" dirty="0">
                <a:effectLst>
                  <a:outerShdw blurRad="38100" dist="38100" dir="2700000" algn="tl">
                    <a:srgbClr val="000000">
                      <a:alpha val="43137"/>
                    </a:srgbClr>
                  </a:outerShdw>
                </a:effectLst>
              </a:rPr>
              <a:t>SADECE</a:t>
            </a:r>
            <a:r>
              <a:rPr lang="tr-TR" dirty="0"/>
              <a:t> </a:t>
            </a:r>
            <a:r>
              <a:rPr lang="tr-TR" i="1" dirty="0"/>
              <a:t>S. </a:t>
            </a:r>
            <a:r>
              <a:rPr lang="tr-TR" i="1" dirty="0" err="1"/>
              <a:t>pseudintermedius</a:t>
            </a:r>
            <a:r>
              <a:rPr lang="tr-TR" i="1" dirty="0"/>
              <a:t>, S. </a:t>
            </a:r>
            <a:r>
              <a:rPr lang="tr-TR" i="1" dirty="0" err="1"/>
              <a:t>intermedius</a:t>
            </a:r>
            <a:r>
              <a:rPr lang="tr-TR" i="1" dirty="0"/>
              <a:t>, S. </a:t>
            </a:r>
            <a:r>
              <a:rPr lang="tr-TR" i="1" dirty="0" err="1"/>
              <a:t>schleiferi</a:t>
            </a:r>
            <a:r>
              <a:rPr lang="tr-TR" i="1" dirty="0"/>
              <a:t> </a:t>
            </a:r>
            <a:r>
              <a:rPr lang="tr-TR" dirty="0"/>
              <a:t>ve</a:t>
            </a:r>
            <a:r>
              <a:rPr lang="tr-TR" i="1" dirty="0"/>
              <a:t> S. </a:t>
            </a:r>
            <a:r>
              <a:rPr lang="tr-TR" i="1" dirty="0" err="1"/>
              <a:t>coagulans</a:t>
            </a:r>
            <a:r>
              <a:rPr lang="tr-TR" i="1" dirty="0"/>
              <a:t>)</a:t>
            </a:r>
          </a:p>
          <a:p>
            <a:pPr lvl="1"/>
            <a:r>
              <a:rPr lang="tr-TR" dirty="0"/>
              <a:t>Yarı </a:t>
            </a:r>
            <a:r>
              <a:rPr lang="tr-TR" dirty="0" err="1"/>
              <a:t>otomatize</a:t>
            </a:r>
            <a:r>
              <a:rPr lang="tr-TR" dirty="0"/>
              <a:t> sistemlerde üretici firma önerilerine göre değerlendirme yapılmalı</a:t>
            </a:r>
          </a:p>
          <a:p>
            <a:r>
              <a:rPr lang="tr-TR" dirty="0"/>
              <a:t> MRSA, MRKNS izolatlarında </a:t>
            </a:r>
            <a:r>
              <a:rPr lang="tr-TR" b="1" dirty="0" err="1"/>
              <a:t>linezolid</a:t>
            </a:r>
            <a:r>
              <a:rPr lang="tr-TR" b="1" dirty="0"/>
              <a:t> </a:t>
            </a:r>
            <a:r>
              <a:rPr lang="tr-TR" dirty="0"/>
              <a:t>ve </a:t>
            </a:r>
            <a:r>
              <a:rPr lang="tr-TR" dirty="0" err="1"/>
              <a:t>glikopeptit</a:t>
            </a:r>
            <a:r>
              <a:rPr lang="tr-TR" dirty="0"/>
              <a:t>                       direnci (</a:t>
            </a:r>
            <a:r>
              <a:rPr lang="tr-TR" b="1" dirty="0" err="1"/>
              <a:t>vankomisin</a:t>
            </a:r>
            <a:r>
              <a:rPr lang="tr-TR" b="1" dirty="0"/>
              <a:t> </a:t>
            </a:r>
            <a:r>
              <a:rPr lang="tr-TR" dirty="0"/>
              <a:t>ve </a:t>
            </a:r>
            <a:r>
              <a:rPr lang="tr-TR" b="1" dirty="0" err="1"/>
              <a:t>teikoplanin</a:t>
            </a:r>
            <a:r>
              <a:rPr lang="tr-TR" dirty="0"/>
              <a:t>) dirençli bulunan                         sonuçlar laboratuvarda ikinci bir yöntem ile                              doğrulanmalıdır. Dirençli bulunan izolatlar                                            Referans Laboratuvara gönderilmelidir</a:t>
            </a:r>
          </a:p>
        </p:txBody>
      </p:sp>
      <p:pic>
        <p:nvPicPr>
          <p:cNvPr id="5" name="Resim 4"/>
          <p:cNvPicPr>
            <a:picLocks noChangeAspect="1"/>
          </p:cNvPicPr>
          <p:nvPr/>
        </p:nvPicPr>
        <p:blipFill>
          <a:blip r:embed="rId2"/>
          <a:stretch>
            <a:fillRect/>
          </a:stretch>
        </p:blipFill>
        <p:spPr>
          <a:xfrm>
            <a:off x="8739002" y="4017670"/>
            <a:ext cx="3452998" cy="1798668"/>
          </a:xfrm>
          <a:prstGeom prst="rect">
            <a:avLst/>
          </a:prstGeom>
        </p:spPr>
      </p:pic>
    </p:spTree>
    <p:extLst>
      <p:ext uri="{BB962C8B-B14F-4D97-AF65-F5344CB8AC3E}">
        <p14:creationId xmlns:p14="http://schemas.microsoft.com/office/powerpoint/2010/main" val="286724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bg2">
                    <a:lumMod val="50000"/>
                  </a:schemeClr>
                </a:solidFill>
              </a:rPr>
              <a:t>Bakteri </a:t>
            </a:r>
          </a:p>
        </p:txBody>
      </p:sp>
      <p:sp>
        <p:nvSpPr>
          <p:cNvPr id="3" name="İçerik Yer Tutucusu 2"/>
          <p:cNvSpPr>
            <a:spLocks noGrp="1"/>
          </p:cNvSpPr>
          <p:nvPr>
            <p:ph idx="1"/>
          </p:nvPr>
        </p:nvSpPr>
        <p:spPr>
          <a:xfrm>
            <a:off x="1209939" y="1908949"/>
            <a:ext cx="7122893" cy="4366530"/>
          </a:xfrm>
        </p:spPr>
        <p:txBody>
          <a:bodyPr>
            <a:normAutofit/>
          </a:bodyPr>
          <a:lstStyle/>
          <a:p>
            <a:r>
              <a:rPr lang="tr-TR" dirty="0"/>
              <a:t> Hücrenin şeklini oluşturan ve hücrenin içeriğini çevreleyen </a:t>
            </a:r>
            <a:r>
              <a:rPr lang="tr-TR" b="1" dirty="0"/>
              <a:t>PLAZMA ZARI </a:t>
            </a:r>
            <a:r>
              <a:rPr lang="tr-TR" dirty="0"/>
              <a:t>ve zar üzerinde tüm içeriği koruyan </a:t>
            </a:r>
            <a:r>
              <a:rPr lang="tr-TR" b="1" dirty="0"/>
              <a:t>HÜCRE DUVARI </a:t>
            </a:r>
            <a:r>
              <a:rPr lang="tr-TR" dirty="0"/>
              <a:t>bulunan tek hücreli organizmalardır. Tüm hücre içeriği </a:t>
            </a:r>
            <a:r>
              <a:rPr lang="tr-TR" b="1" dirty="0"/>
              <a:t>SİTOPLAZMA</a:t>
            </a:r>
            <a:r>
              <a:rPr lang="tr-TR" dirty="0"/>
              <a:t> ile çevrilidir: </a:t>
            </a:r>
          </a:p>
          <a:p>
            <a:pPr lvl="1"/>
            <a:r>
              <a:rPr lang="tr-TR" dirty="0"/>
              <a:t>Protein sentezini yapan </a:t>
            </a:r>
            <a:r>
              <a:rPr lang="tr-TR" b="1" dirty="0"/>
              <a:t>RİBOZOM</a:t>
            </a:r>
          </a:p>
          <a:p>
            <a:pPr lvl="1"/>
            <a:r>
              <a:rPr lang="tr-TR" dirty="0" err="1"/>
              <a:t>Replikasyon</a:t>
            </a:r>
            <a:r>
              <a:rPr lang="tr-TR" dirty="0"/>
              <a:t> için gerekli olan </a:t>
            </a:r>
            <a:r>
              <a:rPr lang="tr-TR" b="1" dirty="0"/>
              <a:t>DNA</a:t>
            </a:r>
          </a:p>
          <a:p>
            <a:pPr lvl="1"/>
            <a:r>
              <a:rPr lang="tr-TR" dirty="0"/>
              <a:t>Bakterinin hareket etmesine yardımcı olan </a:t>
            </a:r>
            <a:r>
              <a:rPr lang="tr-TR" b="1" dirty="0"/>
              <a:t>KAMÇI</a:t>
            </a:r>
          </a:p>
          <a:p>
            <a:pPr lvl="1"/>
            <a:r>
              <a:rPr lang="tr-TR" dirty="0"/>
              <a:t>Bakterinin yüzeylere ya da diğer hücrelere tutunmasına yardımcı </a:t>
            </a:r>
            <a:r>
              <a:rPr lang="tr-TR" b="1" dirty="0"/>
              <a:t>FİMBRİA </a:t>
            </a:r>
            <a:r>
              <a:rPr lang="tr-TR" dirty="0"/>
              <a:t>ve </a:t>
            </a:r>
            <a:r>
              <a:rPr lang="tr-TR" b="1" dirty="0"/>
              <a:t>PİLİ</a:t>
            </a:r>
            <a:r>
              <a:rPr lang="tr-TR" dirty="0"/>
              <a:t> yapılarına sahiptir</a:t>
            </a:r>
          </a:p>
        </p:txBody>
      </p:sp>
      <p:pic>
        <p:nvPicPr>
          <p:cNvPr id="13" name="Resim 12"/>
          <p:cNvPicPr>
            <a:picLocks noChangeAspect="1"/>
          </p:cNvPicPr>
          <p:nvPr/>
        </p:nvPicPr>
        <p:blipFill>
          <a:blip r:embed="rId2"/>
          <a:stretch>
            <a:fillRect/>
          </a:stretch>
        </p:blipFill>
        <p:spPr>
          <a:xfrm>
            <a:off x="8157882" y="2560004"/>
            <a:ext cx="3707109" cy="2307389"/>
          </a:xfrm>
          <a:prstGeom prst="rect">
            <a:avLst/>
          </a:prstGeom>
        </p:spPr>
      </p:pic>
    </p:spTree>
    <p:extLst>
      <p:ext uri="{BB962C8B-B14F-4D97-AF65-F5344CB8AC3E}">
        <p14:creationId xmlns:p14="http://schemas.microsoft.com/office/powerpoint/2010/main" val="22069382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7030A0"/>
                </a:solidFill>
              </a:rPr>
              <a:t>Direnç-Antibiyotik İlişkisi </a:t>
            </a:r>
            <a:br>
              <a:rPr lang="tr-TR" dirty="0">
                <a:solidFill>
                  <a:srgbClr val="7030A0"/>
                </a:solidFill>
              </a:rPr>
            </a:br>
            <a:r>
              <a:rPr lang="tr-TR" dirty="0">
                <a:solidFill>
                  <a:srgbClr val="7030A0"/>
                </a:solidFill>
              </a:rPr>
              <a:t>(</a:t>
            </a:r>
            <a:r>
              <a:rPr lang="tr-TR" dirty="0" err="1">
                <a:solidFill>
                  <a:srgbClr val="7030A0"/>
                </a:solidFill>
              </a:rPr>
              <a:t>Karbapenemaz</a:t>
            </a:r>
            <a:r>
              <a:rPr lang="tr-TR" dirty="0">
                <a:solidFill>
                  <a:srgbClr val="7030A0"/>
                </a:solidFill>
              </a:rPr>
              <a:t> üreten </a:t>
            </a:r>
            <a:r>
              <a:rPr lang="tr-TR" dirty="0" err="1">
                <a:solidFill>
                  <a:srgbClr val="7030A0"/>
                </a:solidFill>
              </a:rPr>
              <a:t>Enterobacterales</a:t>
            </a:r>
            <a:r>
              <a:rPr lang="tr-TR" dirty="0">
                <a:solidFill>
                  <a:srgbClr val="7030A0"/>
                </a:solidFill>
              </a:rPr>
              <a:t>) </a:t>
            </a:r>
            <a:endParaRPr lang="tr-TR" dirty="0"/>
          </a:p>
        </p:txBody>
      </p:sp>
      <p:sp>
        <p:nvSpPr>
          <p:cNvPr id="3" name="İçerik Yer Tutucusu 2"/>
          <p:cNvSpPr>
            <a:spLocks noGrp="1"/>
          </p:cNvSpPr>
          <p:nvPr>
            <p:ph idx="1"/>
          </p:nvPr>
        </p:nvSpPr>
        <p:spPr/>
        <p:txBody>
          <a:bodyPr>
            <a:normAutofit/>
          </a:bodyPr>
          <a:lstStyle/>
          <a:p>
            <a:r>
              <a:rPr lang="tr-TR" dirty="0"/>
              <a:t> </a:t>
            </a:r>
            <a:r>
              <a:rPr lang="tr-TR" dirty="0" err="1"/>
              <a:t>Karbapenemaz</a:t>
            </a:r>
            <a:r>
              <a:rPr lang="tr-TR" dirty="0"/>
              <a:t> üreten </a:t>
            </a:r>
            <a:r>
              <a:rPr lang="tr-TR" dirty="0" err="1"/>
              <a:t>Enterobacterales</a:t>
            </a:r>
            <a:r>
              <a:rPr lang="tr-TR" dirty="0"/>
              <a:t> </a:t>
            </a:r>
          </a:p>
          <a:p>
            <a:pPr lvl="1"/>
            <a:r>
              <a:rPr lang="tr-TR" dirty="0" err="1"/>
              <a:t>Ertapenem</a:t>
            </a:r>
            <a:r>
              <a:rPr lang="tr-TR" dirty="0"/>
              <a:t>, </a:t>
            </a:r>
            <a:r>
              <a:rPr lang="tr-TR" dirty="0" err="1"/>
              <a:t>meropenem</a:t>
            </a:r>
            <a:r>
              <a:rPr lang="tr-TR" dirty="0"/>
              <a:t> ve </a:t>
            </a:r>
            <a:r>
              <a:rPr lang="tr-TR" dirty="0" err="1"/>
              <a:t>imipenem</a:t>
            </a:r>
            <a:r>
              <a:rPr lang="tr-TR" dirty="0"/>
              <a:t> direncine göre belirlenir</a:t>
            </a:r>
          </a:p>
          <a:p>
            <a:pPr lvl="1"/>
            <a:r>
              <a:rPr lang="tr-TR" dirty="0"/>
              <a:t>Disk, şerit test, sıvı </a:t>
            </a:r>
            <a:r>
              <a:rPr lang="tr-TR" dirty="0" err="1"/>
              <a:t>mikrodilsüyon</a:t>
            </a:r>
            <a:r>
              <a:rPr lang="tr-TR" dirty="0"/>
              <a:t> ya da </a:t>
            </a:r>
            <a:r>
              <a:rPr lang="tr-TR" dirty="0" err="1"/>
              <a:t>otomatize</a:t>
            </a:r>
            <a:r>
              <a:rPr lang="tr-TR" dirty="0"/>
              <a:t> sistemlerle belirlenebilir</a:t>
            </a:r>
          </a:p>
          <a:p>
            <a:r>
              <a:rPr lang="tr-TR" dirty="0"/>
              <a:t> </a:t>
            </a:r>
            <a:r>
              <a:rPr lang="tr-TR" dirty="0" err="1"/>
              <a:t>Ertapenem</a:t>
            </a:r>
            <a:r>
              <a:rPr lang="tr-TR" dirty="0"/>
              <a:t> </a:t>
            </a:r>
            <a:r>
              <a:rPr lang="tr-TR" b="1" dirty="0"/>
              <a:t>düşük duyarlılık </a:t>
            </a:r>
          </a:p>
          <a:p>
            <a:pPr lvl="1"/>
            <a:r>
              <a:rPr lang="tr-TR" dirty="0" err="1"/>
              <a:t>Ertapenem</a:t>
            </a:r>
            <a:r>
              <a:rPr lang="tr-TR" dirty="0"/>
              <a:t> karasız bir moleküle sahip olduğundan aşırı GSBL üreten </a:t>
            </a:r>
            <a:r>
              <a:rPr lang="tr-TR" dirty="0" err="1"/>
              <a:t>Enterobacterales</a:t>
            </a:r>
            <a:r>
              <a:rPr lang="tr-TR" dirty="0"/>
              <a:t> türlerinde dirençli bulunabilir  </a:t>
            </a:r>
          </a:p>
          <a:p>
            <a:r>
              <a:rPr lang="tr-TR" dirty="0"/>
              <a:t> </a:t>
            </a:r>
            <a:r>
              <a:rPr lang="tr-TR" b="1" dirty="0" err="1"/>
              <a:t>Meropenem</a:t>
            </a:r>
            <a:r>
              <a:rPr lang="tr-TR" b="1" dirty="0"/>
              <a:t> yüksek duyarlılık ve özgüllük</a:t>
            </a:r>
            <a:endParaRPr lang="tr-TR" dirty="0"/>
          </a:p>
          <a:p>
            <a:r>
              <a:rPr lang="tr-TR" dirty="0"/>
              <a:t> </a:t>
            </a:r>
            <a:r>
              <a:rPr lang="tr-TR" dirty="0" err="1"/>
              <a:t>İmipenem</a:t>
            </a:r>
            <a:r>
              <a:rPr lang="tr-TR" dirty="0"/>
              <a:t> </a:t>
            </a:r>
            <a:r>
              <a:rPr lang="tr-TR" b="1" dirty="0"/>
              <a:t>düşük özgüllük </a:t>
            </a:r>
          </a:p>
          <a:p>
            <a:endParaRPr lang="tr-TR" dirty="0"/>
          </a:p>
        </p:txBody>
      </p:sp>
    </p:spTree>
    <p:extLst>
      <p:ext uri="{BB962C8B-B14F-4D97-AF65-F5344CB8AC3E}">
        <p14:creationId xmlns:p14="http://schemas.microsoft.com/office/powerpoint/2010/main" val="42841692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400" dirty="0">
                <a:solidFill>
                  <a:srgbClr val="7030A0"/>
                </a:solidFill>
              </a:rPr>
              <a:t>Beklenmeyen Direnç Tabloları-Gram Negatif</a:t>
            </a:r>
            <a:endParaRPr lang="tr-TR" sz="4400" dirty="0"/>
          </a:p>
        </p:txBody>
      </p:sp>
      <p:pic>
        <p:nvPicPr>
          <p:cNvPr id="4" name="Resim 3"/>
          <p:cNvPicPr>
            <a:picLocks noChangeAspect="1"/>
          </p:cNvPicPr>
          <p:nvPr/>
        </p:nvPicPr>
        <p:blipFill>
          <a:blip r:embed="rId2"/>
          <a:stretch>
            <a:fillRect/>
          </a:stretch>
        </p:blipFill>
        <p:spPr>
          <a:xfrm>
            <a:off x="182050" y="1871445"/>
            <a:ext cx="11888859" cy="3115110"/>
          </a:xfrm>
          <a:prstGeom prst="rect">
            <a:avLst/>
          </a:prstGeom>
        </p:spPr>
      </p:pic>
      <p:sp>
        <p:nvSpPr>
          <p:cNvPr id="5" name="Metin kutusu 4"/>
          <p:cNvSpPr txBox="1"/>
          <p:nvPr/>
        </p:nvSpPr>
        <p:spPr>
          <a:xfrm>
            <a:off x="182049" y="4986555"/>
            <a:ext cx="11714577" cy="1200329"/>
          </a:xfrm>
          <a:prstGeom prst="rect">
            <a:avLst/>
          </a:prstGeom>
          <a:noFill/>
        </p:spPr>
        <p:txBody>
          <a:bodyPr wrap="square" rtlCol="0">
            <a:spAutoFit/>
          </a:bodyPr>
          <a:lstStyle/>
          <a:p>
            <a:pPr algn="ctr"/>
            <a:r>
              <a:rPr lang="tr-TR" dirty="0"/>
              <a:t>Bu tabloda görülen beklenmeyen bir direnç tespit edilmişse Mikrobiyoloji laboratuvarı ile iletişime geçilmelidir</a:t>
            </a:r>
          </a:p>
          <a:p>
            <a:pPr algn="ctr"/>
            <a:endParaRPr lang="tr-TR" dirty="0"/>
          </a:p>
          <a:p>
            <a:pPr algn="ctr"/>
            <a:r>
              <a:rPr lang="tr-TR" dirty="0"/>
              <a:t>Bu tablo EUCAST tarafından hazırlanıp Türk Mikrobiyoloji Cemiyeti ADTS Çalışma grubu tarafından Türkçeye çevrilmiştir.</a:t>
            </a:r>
          </a:p>
          <a:p>
            <a:pPr algn="ctr"/>
            <a:r>
              <a:rPr lang="tr-TR" dirty="0"/>
              <a:t>https://www.tmc-online.org/userfiles/file/EUCAST_Uzman_Kurallari_Surum_3_1.pdf </a:t>
            </a:r>
          </a:p>
        </p:txBody>
      </p:sp>
    </p:spTree>
    <p:extLst>
      <p:ext uri="{BB962C8B-B14F-4D97-AF65-F5344CB8AC3E}">
        <p14:creationId xmlns:p14="http://schemas.microsoft.com/office/powerpoint/2010/main" val="39012853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400" dirty="0">
                <a:solidFill>
                  <a:srgbClr val="7030A0"/>
                </a:solidFill>
              </a:rPr>
              <a:t>Beklenmeyen Direnç Tabloları-Gram Pozitif</a:t>
            </a:r>
            <a:endParaRPr lang="tr-TR" sz="4400" dirty="0"/>
          </a:p>
        </p:txBody>
      </p:sp>
      <p:sp>
        <p:nvSpPr>
          <p:cNvPr id="5" name="Metin kutusu 4"/>
          <p:cNvSpPr txBox="1"/>
          <p:nvPr/>
        </p:nvSpPr>
        <p:spPr>
          <a:xfrm>
            <a:off x="269190" y="5513983"/>
            <a:ext cx="11714577" cy="923330"/>
          </a:xfrm>
          <a:prstGeom prst="rect">
            <a:avLst/>
          </a:prstGeom>
          <a:noFill/>
        </p:spPr>
        <p:txBody>
          <a:bodyPr wrap="square" rtlCol="0">
            <a:spAutoFit/>
          </a:bodyPr>
          <a:lstStyle/>
          <a:p>
            <a:pPr algn="ctr"/>
            <a:r>
              <a:rPr lang="tr-TR" dirty="0"/>
              <a:t>Bu tabloda görülen beklenmeyen bir direnç tespit edilmişse Mikrobiyoloji laboratuvarı ile iletişime geçilmelidir</a:t>
            </a:r>
          </a:p>
          <a:p>
            <a:pPr algn="ctr"/>
            <a:r>
              <a:rPr lang="tr-TR" dirty="0"/>
              <a:t>Bu tablo EUCAST tarafından hazırlanıp Türk Mikrobiyoloji Cemiyeti ADTS Çalışma grubu tarafından Türkçeye çevrilmiştir.</a:t>
            </a:r>
          </a:p>
          <a:p>
            <a:pPr algn="ctr"/>
            <a:r>
              <a:rPr lang="tr-TR" dirty="0"/>
              <a:t>https://www.tmc-online.org/userfiles/file/EUCAST_Uzman_Kurallari_Surum_3_1.pdf </a:t>
            </a:r>
          </a:p>
        </p:txBody>
      </p:sp>
      <p:pic>
        <p:nvPicPr>
          <p:cNvPr id="3" name="Resim 2"/>
          <p:cNvPicPr>
            <a:picLocks noChangeAspect="1"/>
          </p:cNvPicPr>
          <p:nvPr/>
        </p:nvPicPr>
        <p:blipFill>
          <a:blip r:embed="rId2"/>
          <a:stretch>
            <a:fillRect/>
          </a:stretch>
        </p:blipFill>
        <p:spPr>
          <a:xfrm>
            <a:off x="1097280" y="1737360"/>
            <a:ext cx="9862154" cy="3681159"/>
          </a:xfrm>
          <a:prstGeom prst="rect">
            <a:avLst/>
          </a:prstGeom>
        </p:spPr>
      </p:pic>
    </p:spTree>
    <p:extLst>
      <p:ext uri="{BB962C8B-B14F-4D97-AF65-F5344CB8AC3E}">
        <p14:creationId xmlns:p14="http://schemas.microsoft.com/office/powerpoint/2010/main" val="28167024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7030A0"/>
                </a:solidFill>
              </a:rPr>
              <a:t>Direnç-Antibiyotik İlişkisi (</a:t>
            </a:r>
            <a:r>
              <a:rPr lang="tr-TR" dirty="0" err="1">
                <a:solidFill>
                  <a:srgbClr val="7030A0"/>
                </a:solidFill>
              </a:rPr>
              <a:t>Kolistin</a:t>
            </a:r>
            <a:r>
              <a:rPr lang="tr-TR" dirty="0">
                <a:solidFill>
                  <a:srgbClr val="7030A0"/>
                </a:solidFill>
              </a:rPr>
              <a:t> direnci)</a:t>
            </a:r>
            <a:endParaRPr lang="tr-TR" dirty="0"/>
          </a:p>
        </p:txBody>
      </p:sp>
      <p:sp>
        <p:nvSpPr>
          <p:cNvPr id="3" name="İçerik Yer Tutucusu 2"/>
          <p:cNvSpPr>
            <a:spLocks noGrp="1"/>
          </p:cNvSpPr>
          <p:nvPr>
            <p:ph idx="1"/>
          </p:nvPr>
        </p:nvSpPr>
        <p:spPr>
          <a:xfrm>
            <a:off x="1097279" y="1845734"/>
            <a:ext cx="10130045" cy="2038109"/>
          </a:xfrm>
        </p:spPr>
        <p:txBody>
          <a:bodyPr/>
          <a:lstStyle/>
          <a:p>
            <a:r>
              <a:rPr lang="tr-TR" dirty="0"/>
              <a:t> </a:t>
            </a:r>
            <a:r>
              <a:rPr lang="tr-TR" dirty="0" err="1"/>
              <a:t>Kolistin</a:t>
            </a:r>
            <a:r>
              <a:rPr lang="tr-TR" dirty="0"/>
              <a:t> direncinin belirlenmesinde geçerli yöntem </a:t>
            </a:r>
            <a:r>
              <a:rPr lang="tr-TR" b="1" dirty="0"/>
              <a:t>sıvı </a:t>
            </a:r>
            <a:r>
              <a:rPr lang="tr-TR" b="1" dirty="0" err="1"/>
              <a:t>mikrodilsüyon</a:t>
            </a:r>
            <a:r>
              <a:rPr lang="tr-TR" dirty="0" err="1"/>
              <a:t>dur</a:t>
            </a:r>
            <a:endParaRPr lang="tr-TR" dirty="0"/>
          </a:p>
          <a:p>
            <a:r>
              <a:rPr lang="tr-TR" dirty="0"/>
              <a:t> Yarı </a:t>
            </a:r>
            <a:r>
              <a:rPr lang="tr-TR" dirty="0" err="1"/>
              <a:t>otomatize</a:t>
            </a:r>
            <a:r>
              <a:rPr lang="tr-TR" dirty="0"/>
              <a:t> cihaz sonuçları, disk difüzyon sonuçları güvenilir değildir</a:t>
            </a:r>
          </a:p>
          <a:p>
            <a:pPr marL="0" indent="0">
              <a:buNone/>
            </a:pPr>
            <a:endParaRPr lang="tr-TR" dirty="0"/>
          </a:p>
          <a:p>
            <a:endParaRPr lang="tr-TR" dirty="0"/>
          </a:p>
        </p:txBody>
      </p:sp>
      <p:pic>
        <p:nvPicPr>
          <p:cNvPr id="4" name="Resim 3"/>
          <p:cNvPicPr>
            <a:picLocks noChangeAspect="1"/>
          </p:cNvPicPr>
          <p:nvPr/>
        </p:nvPicPr>
        <p:blipFill>
          <a:blip r:embed="rId2"/>
          <a:stretch>
            <a:fillRect/>
          </a:stretch>
        </p:blipFill>
        <p:spPr>
          <a:xfrm>
            <a:off x="7766067" y="3354158"/>
            <a:ext cx="3678074" cy="2805069"/>
          </a:xfrm>
          <a:prstGeom prst="rect">
            <a:avLst/>
          </a:prstGeom>
        </p:spPr>
      </p:pic>
    </p:spTree>
    <p:extLst>
      <p:ext uri="{BB962C8B-B14F-4D97-AF65-F5344CB8AC3E}">
        <p14:creationId xmlns:p14="http://schemas.microsoft.com/office/powerpoint/2010/main" val="3186521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7030A0"/>
                </a:solidFill>
              </a:rPr>
              <a:t>İmmünolojik Testler </a:t>
            </a:r>
          </a:p>
        </p:txBody>
      </p:sp>
      <p:sp>
        <p:nvSpPr>
          <p:cNvPr id="3" name="İçerik Yer Tutucusu 2"/>
          <p:cNvSpPr>
            <a:spLocks noGrp="1"/>
          </p:cNvSpPr>
          <p:nvPr>
            <p:ph idx="1"/>
          </p:nvPr>
        </p:nvSpPr>
        <p:spPr/>
        <p:txBody>
          <a:bodyPr>
            <a:normAutofit lnSpcReduction="10000"/>
          </a:bodyPr>
          <a:lstStyle/>
          <a:p>
            <a:r>
              <a:rPr lang="tr-TR" dirty="0"/>
              <a:t> İnsan vücudu mikroorganizmaları </a:t>
            </a:r>
            <a:r>
              <a:rPr lang="tr-TR" b="1" dirty="0"/>
              <a:t>ANTİJEN</a:t>
            </a:r>
            <a:r>
              <a:rPr lang="tr-TR" dirty="0"/>
              <a:t> olarak tanır ve bağışıklık yanıtın antijenleri etkisiz hale getirmek için </a:t>
            </a:r>
            <a:r>
              <a:rPr lang="tr-TR" b="1" dirty="0"/>
              <a:t>ANTİKOR </a:t>
            </a:r>
            <a:r>
              <a:rPr lang="tr-TR" dirty="0"/>
              <a:t>üretir. Bu antikorlar mikroorganizmaya özgüdür</a:t>
            </a:r>
          </a:p>
          <a:p>
            <a:r>
              <a:rPr lang="tr-TR" dirty="0"/>
              <a:t>Bu özgünlüğü baz alan </a:t>
            </a:r>
            <a:r>
              <a:rPr lang="tr-TR" b="1" dirty="0"/>
              <a:t>SEROLOJİK </a:t>
            </a:r>
            <a:r>
              <a:rPr lang="tr-TR" b="1" dirty="0" err="1"/>
              <a:t>TEST</a:t>
            </a:r>
            <a:r>
              <a:rPr lang="tr-TR" dirty="0" err="1"/>
              <a:t>ler</a:t>
            </a:r>
            <a:r>
              <a:rPr lang="tr-TR" dirty="0"/>
              <a:t> enfeksiyon hastalıklarının tanısında kullanılmaktadır</a:t>
            </a:r>
          </a:p>
          <a:p>
            <a:r>
              <a:rPr lang="tr-TR" dirty="0"/>
              <a:t> Klinik örnekte antijen ya da antikor aranabilir</a:t>
            </a:r>
          </a:p>
          <a:p>
            <a:r>
              <a:rPr lang="tr-TR" dirty="0"/>
              <a:t> Mikrobiyoloji laboratuvarında HIV, hepatit B ve                                          hepatit C gibi hastalıkları teşhisinde </a:t>
            </a:r>
            <a:r>
              <a:rPr lang="tr-TR" dirty="0" err="1"/>
              <a:t>serolojik</a:t>
            </a:r>
            <a:r>
              <a:rPr lang="tr-TR" dirty="0"/>
              <a:t>                                         testler kullanır</a:t>
            </a:r>
          </a:p>
          <a:p>
            <a:endParaRPr lang="tr-TR" dirty="0"/>
          </a:p>
        </p:txBody>
      </p:sp>
      <p:pic>
        <p:nvPicPr>
          <p:cNvPr id="10" name="Resim 9"/>
          <p:cNvPicPr>
            <a:picLocks noChangeAspect="1"/>
          </p:cNvPicPr>
          <p:nvPr/>
        </p:nvPicPr>
        <p:blipFill>
          <a:blip r:embed="rId2"/>
          <a:stretch>
            <a:fillRect/>
          </a:stretch>
        </p:blipFill>
        <p:spPr>
          <a:xfrm>
            <a:off x="8282590" y="3472857"/>
            <a:ext cx="3614036" cy="2504611"/>
          </a:xfrm>
          <a:prstGeom prst="rect">
            <a:avLst/>
          </a:prstGeom>
        </p:spPr>
      </p:pic>
    </p:spTree>
    <p:extLst>
      <p:ext uri="{BB962C8B-B14F-4D97-AF65-F5344CB8AC3E}">
        <p14:creationId xmlns:p14="http://schemas.microsoft.com/office/powerpoint/2010/main" val="40249675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7030A0"/>
                </a:solidFill>
              </a:rPr>
              <a:t>Moleküler Testler </a:t>
            </a:r>
          </a:p>
        </p:txBody>
      </p:sp>
      <p:sp>
        <p:nvSpPr>
          <p:cNvPr id="3" name="İçerik Yer Tutucusu 2"/>
          <p:cNvSpPr>
            <a:spLocks noGrp="1"/>
          </p:cNvSpPr>
          <p:nvPr>
            <p:ph idx="1"/>
          </p:nvPr>
        </p:nvSpPr>
        <p:spPr/>
        <p:txBody>
          <a:bodyPr>
            <a:normAutofit/>
          </a:bodyPr>
          <a:lstStyle/>
          <a:p>
            <a:r>
              <a:rPr lang="tr-TR" dirty="0"/>
              <a:t> Mikroorganizmanın genetik materyallerini (DNA, RNA) belirlemeye yönelik dizayn edilen testlerdir. </a:t>
            </a:r>
          </a:p>
          <a:p>
            <a:r>
              <a:rPr lang="tr-TR" dirty="0"/>
              <a:t> Oldukça yüksek duyarlılık ve özgüllüğe sahiptirler </a:t>
            </a:r>
          </a:p>
          <a:p>
            <a:r>
              <a:rPr lang="tr-TR" dirty="0"/>
              <a:t> Hızlı testlerdir </a:t>
            </a:r>
          </a:p>
          <a:p>
            <a:pPr lvl="1"/>
            <a:r>
              <a:rPr lang="tr-TR" dirty="0"/>
              <a:t>Kültür testleri 48-72 saat sürerken, moleküler testler birkaç saat içinde sonuç verir</a:t>
            </a:r>
          </a:p>
          <a:p>
            <a:r>
              <a:rPr lang="tr-TR" dirty="0"/>
              <a:t> Cihaz alt yapısına ve eğitimli personele ihtiyaç duyar </a:t>
            </a:r>
          </a:p>
          <a:p>
            <a:pPr marL="0" indent="0">
              <a:buNone/>
            </a:pPr>
            <a:endParaRPr lang="tr-TR" dirty="0"/>
          </a:p>
        </p:txBody>
      </p:sp>
    </p:spTree>
    <p:extLst>
      <p:ext uri="{BB962C8B-B14F-4D97-AF65-F5344CB8AC3E}">
        <p14:creationId xmlns:p14="http://schemas.microsoft.com/office/powerpoint/2010/main" val="748047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400" dirty="0">
                <a:solidFill>
                  <a:srgbClr val="7030A0"/>
                </a:solidFill>
              </a:rPr>
              <a:t>Laboratuvarlarda Kullanılan Moleküler Testlerin Karşılaştırması </a:t>
            </a:r>
          </a:p>
        </p:txBody>
      </p:sp>
      <p:pic>
        <p:nvPicPr>
          <p:cNvPr id="4" name="Resim 3"/>
          <p:cNvPicPr/>
          <p:nvPr/>
        </p:nvPicPr>
        <p:blipFill>
          <a:blip r:embed="rId2"/>
          <a:stretch>
            <a:fillRect/>
          </a:stretch>
        </p:blipFill>
        <p:spPr>
          <a:xfrm>
            <a:off x="1915408" y="1875935"/>
            <a:ext cx="8133565" cy="4383464"/>
          </a:xfrm>
          <a:prstGeom prst="rect">
            <a:avLst/>
          </a:prstGeom>
        </p:spPr>
      </p:pic>
    </p:spTree>
    <p:extLst>
      <p:ext uri="{BB962C8B-B14F-4D97-AF65-F5344CB8AC3E}">
        <p14:creationId xmlns:p14="http://schemas.microsoft.com/office/powerpoint/2010/main" val="21079434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7030A0"/>
                </a:solidFill>
              </a:rPr>
              <a:t>Salgınlarda Kullanılan Moleküler Testler </a:t>
            </a:r>
          </a:p>
        </p:txBody>
      </p:sp>
      <p:sp>
        <p:nvSpPr>
          <p:cNvPr id="3" name="İçerik Yer Tutucusu 2"/>
          <p:cNvSpPr>
            <a:spLocks noGrp="1"/>
          </p:cNvSpPr>
          <p:nvPr>
            <p:ph idx="1"/>
          </p:nvPr>
        </p:nvSpPr>
        <p:spPr>
          <a:xfrm>
            <a:off x="1097280" y="1845734"/>
            <a:ext cx="10058400" cy="1415940"/>
          </a:xfrm>
        </p:spPr>
        <p:txBody>
          <a:bodyPr>
            <a:normAutofit lnSpcReduction="10000"/>
          </a:bodyPr>
          <a:lstStyle/>
          <a:p>
            <a:r>
              <a:rPr lang="tr-TR" dirty="0"/>
              <a:t> Bu testler salgınlarda izole edilen mikroorganizmaların aralarındaki klonal ilişkiyi ortaya koymayı amaçlar</a:t>
            </a:r>
          </a:p>
          <a:p>
            <a:r>
              <a:rPr lang="tr-TR" dirty="0"/>
              <a:t>Yaygın kullanılan testlerin karşılaştırması tabloda verilmiştir</a:t>
            </a:r>
          </a:p>
        </p:txBody>
      </p:sp>
      <p:pic>
        <p:nvPicPr>
          <p:cNvPr id="4" name="Resim 3"/>
          <p:cNvPicPr>
            <a:picLocks noChangeAspect="1"/>
          </p:cNvPicPr>
          <p:nvPr/>
        </p:nvPicPr>
        <p:blipFill>
          <a:blip r:embed="rId2"/>
          <a:stretch>
            <a:fillRect/>
          </a:stretch>
        </p:blipFill>
        <p:spPr>
          <a:xfrm>
            <a:off x="393589" y="3176072"/>
            <a:ext cx="11613801" cy="2715680"/>
          </a:xfrm>
          <a:prstGeom prst="rect">
            <a:avLst/>
          </a:prstGeom>
        </p:spPr>
      </p:pic>
      <p:sp>
        <p:nvSpPr>
          <p:cNvPr id="5" name="Metin kutusu 4"/>
          <p:cNvSpPr txBox="1"/>
          <p:nvPr/>
        </p:nvSpPr>
        <p:spPr>
          <a:xfrm>
            <a:off x="509518" y="5711821"/>
            <a:ext cx="11233922" cy="646331"/>
          </a:xfrm>
          <a:prstGeom prst="rect">
            <a:avLst/>
          </a:prstGeom>
          <a:noFill/>
        </p:spPr>
        <p:txBody>
          <a:bodyPr wrap="square" rtlCol="0">
            <a:spAutoFit/>
          </a:bodyPr>
          <a:lstStyle/>
          <a:p>
            <a:r>
              <a:rPr lang="tr-TR" dirty="0" err="1">
                <a:solidFill>
                  <a:srgbClr val="000000"/>
                </a:solidFill>
              </a:rPr>
              <a:t>Pulsed</a:t>
            </a:r>
            <a:r>
              <a:rPr lang="tr-TR" dirty="0">
                <a:solidFill>
                  <a:srgbClr val="000000"/>
                </a:solidFill>
              </a:rPr>
              <a:t> </a:t>
            </a:r>
            <a:r>
              <a:rPr lang="tr-TR" dirty="0" err="1">
                <a:solidFill>
                  <a:srgbClr val="000000"/>
                </a:solidFill>
              </a:rPr>
              <a:t>Field</a:t>
            </a:r>
            <a:r>
              <a:rPr lang="tr-TR" dirty="0">
                <a:solidFill>
                  <a:srgbClr val="000000"/>
                </a:solidFill>
              </a:rPr>
              <a:t> Gel </a:t>
            </a:r>
            <a:r>
              <a:rPr lang="tr-TR" dirty="0" err="1">
                <a:solidFill>
                  <a:srgbClr val="000000"/>
                </a:solidFill>
              </a:rPr>
              <a:t>Electrophoresis</a:t>
            </a:r>
            <a:r>
              <a:rPr lang="tr-TR" dirty="0">
                <a:solidFill>
                  <a:srgbClr val="000000"/>
                </a:solidFill>
              </a:rPr>
              <a:t> (PFGE), </a:t>
            </a:r>
            <a:r>
              <a:rPr lang="tr-TR" dirty="0" err="1">
                <a:solidFill>
                  <a:srgbClr val="000000"/>
                </a:solidFill>
              </a:rPr>
              <a:t>Multilocus</a:t>
            </a:r>
            <a:r>
              <a:rPr lang="tr-TR" dirty="0">
                <a:solidFill>
                  <a:srgbClr val="000000"/>
                </a:solidFill>
              </a:rPr>
              <a:t> </a:t>
            </a:r>
            <a:r>
              <a:rPr lang="tr-TR" dirty="0" err="1">
                <a:solidFill>
                  <a:srgbClr val="000000"/>
                </a:solidFill>
              </a:rPr>
              <a:t>Sequence</a:t>
            </a:r>
            <a:r>
              <a:rPr lang="tr-TR" dirty="0">
                <a:solidFill>
                  <a:srgbClr val="000000"/>
                </a:solidFill>
              </a:rPr>
              <a:t> Typing (MLST), </a:t>
            </a:r>
            <a:r>
              <a:rPr lang="tr-TR" dirty="0" err="1">
                <a:solidFill>
                  <a:srgbClr val="000000"/>
                </a:solidFill>
              </a:rPr>
              <a:t>Whole</a:t>
            </a:r>
            <a:r>
              <a:rPr lang="tr-TR" dirty="0">
                <a:solidFill>
                  <a:srgbClr val="000000"/>
                </a:solidFill>
              </a:rPr>
              <a:t> </a:t>
            </a:r>
            <a:r>
              <a:rPr lang="tr-TR" dirty="0" err="1">
                <a:solidFill>
                  <a:srgbClr val="000000"/>
                </a:solidFill>
              </a:rPr>
              <a:t>Genome</a:t>
            </a:r>
            <a:r>
              <a:rPr lang="tr-TR" dirty="0">
                <a:solidFill>
                  <a:srgbClr val="000000"/>
                </a:solidFill>
              </a:rPr>
              <a:t> </a:t>
            </a:r>
            <a:r>
              <a:rPr lang="tr-TR" dirty="0" err="1">
                <a:solidFill>
                  <a:srgbClr val="000000"/>
                </a:solidFill>
              </a:rPr>
              <a:t>Sequencing</a:t>
            </a:r>
            <a:r>
              <a:rPr lang="tr-TR" dirty="0">
                <a:solidFill>
                  <a:srgbClr val="000000"/>
                </a:solidFill>
              </a:rPr>
              <a:t> (WGS), </a:t>
            </a:r>
            <a:r>
              <a:rPr lang="tr-TR" dirty="0" err="1">
                <a:solidFill>
                  <a:srgbClr val="000000"/>
                </a:solidFill>
              </a:rPr>
              <a:t>Polymerase</a:t>
            </a:r>
            <a:r>
              <a:rPr lang="tr-TR" dirty="0">
                <a:solidFill>
                  <a:srgbClr val="000000"/>
                </a:solidFill>
              </a:rPr>
              <a:t> </a:t>
            </a:r>
            <a:r>
              <a:rPr lang="tr-TR" dirty="0" err="1">
                <a:solidFill>
                  <a:srgbClr val="000000"/>
                </a:solidFill>
              </a:rPr>
              <a:t>Chain</a:t>
            </a:r>
            <a:r>
              <a:rPr lang="tr-TR" dirty="0">
                <a:solidFill>
                  <a:srgbClr val="000000"/>
                </a:solidFill>
              </a:rPr>
              <a:t> </a:t>
            </a:r>
            <a:r>
              <a:rPr lang="tr-TR" dirty="0" err="1">
                <a:solidFill>
                  <a:srgbClr val="000000"/>
                </a:solidFill>
              </a:rPr>
              <a:t>Reaction</a:t>
            </a:r>
            <a:r>
              <a:rPr lang="tr-TR" dirty="0">
                <a:solidFill>
                  <a:srgbClr val="000000"/>
                </a:solidFill>
              </a:rPr>
              <a:t> (PCR), </a:t>
            </a:r>
            <a:r>
              <a:rPr lang="tr-TR" dirty="0" err="1">
                <a:solidFill>
                  <a:srgbClr val="000000"/>
                </a:solidFill>
              </a:rPr>
              <a:t>Arbitrary</a:t>
            </a:r>
            <a:r>
              <a:rPr lang="tr-TR" dirty="0">
                <a:solidFill>
                  <a:srgbClr val="000000"/>
                </a:solidFill>
              </a:rPr>
              <a:t> </a:t>
            </a:r>
            <a:r>
              <a:rPr lang="tr-TR" dirty="0" err="1">
                <a:solidFill>
                  <a:srgbClr val="000000"/>
                </a:solidFill>
              </a:rPr>
              <a:t>primed</a:t>
            </a:r>
            <a:r>
              <a:rPr lang="tr-TR" dirty="0">
                <a:solidFill>
                  <a:srgbClr val="000000"/>
                </a:solidFill>
              </a:rPr>
              <a:t> PCR,</a:t>
            </a:r>
          </a:p>
        </p:txBody>
      </p:sp>
    </p:spTree>
    <p:extLst>
      <p:ext uri="{BB962C8B-B14F-4D97-AF65-F5344CB8AC3E}">
        <p14:creationId xmlns:p14="http://schemas.microsoft.com/office/powerpoint/2010/main" val="15574537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7030A0"/>
                </a:solidFill>
              </a:rPr>
              <a:t>PFGE görüntüsü </a:t>
            </a:r>
          </a:p>
        </p:txBody>
      </p:sp>
      <p:pic>
        <p:nvPicPr>
          <p:cNvPr id="8" name="Resim 7"/>
          <p:cNvPicPr>
            <a:picLocks noChangeAspect="1"/>
          </p:cNvPicPr>
          <p:nvPr/>
        </p:nvPicPr>
        <p:blipFill>
          <a:blip r:embed="rId2"/>
          <a:stretch>
            <a:fillRect/>
          </a:stretch>
        </p:blipFill>
        <p:spPr>
          <a:xfrm>
            <a:off x="1240970" y="2182301"/>
            <a:ext cx="4468755" cy="3718882"/>
          </a:xfrm>
          <a:prstGeom prst="rect">
            <a:avLst/>
          </a:prstGeom>
        </p:spPr>
      </p:pic>
    </p:spTree>
    <p:extLst>
      <p:ext uri="{BB962C8B-B14F-4D97-AF65-F5344CB8AC3E}">
        <p14:creationId xmlns:p14="http://schemas.microsoft.com/office/powerpoint/2010/main" val="30310797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7030A0"/>
                </a:solidFill>
              </a:rPr>
              <a:t>Tarama Kültürleri </a:t>
            </a:r>
          </a:p>
        </p:txBody>
      </p:sp>
      <p:sp>
        <p:nvSpPr>
          <p:cNvPr id="3" name="İçerik Yer Tutucusu 2"/>
          <p:cNvSpPr>
            <a:spLocks noGrp="1"/>
          </p:cNvSpPr>
          <p:nvPr>
            <p:ph idx="1"/>
          </p:nvPr>
        </p:nvSpPr>
        <p:spPr>
          <a:xfrm>
            <a:off x="670246" y="1737360"/>
            <a:ext cx="10912468" cy="4023360"/>
          </a:xfrm>
        </p:spPr>
        <p:txBody>
          <a:bodyPr/>
          <a:lstStyle/>
          <a:p>
            <a:r>
              <a:rPr lang="tr-TR" dirty="0"/>
              <a:t> Dirençli mikroorganizmaların </a:t>
            </a:r>
            <a:r>
              <a:rPr lang="tr-TR" dirty="0" err="1"/>
              <a:t>kolonizasyon</a:t>
            </a:r>
            <a:r>
              <a:rPr lang="tr-TR" dirty="0"/>
              <a:t> </a:t>
            </a:r>
            <a:r>
              <a:rPr lang="tr-TR" dirty="0" err="1"/>
              <a:t>sürveyansı</a:t>
            </a:r>
            <a:endParaRPr lang="tr-TR" dirty="0"/>
          </a:p>
          <a:p>
            <a:r>
              <a:rPr lang="tr-TR" dirty="0"/>
              <a:t> Riskli ünitelerde, riskli hastalarda tarama ve izolasyon için yapılır</a:t>
            </a:r>
          </a:p>
          <a:p>
            <a:r>
              <a:rPr lang="tr-TR" dirty="0"/>
              <a:t> Seçici </a:t>
            </a:r>
            <a:r>
              <a:rPr lang="tr-TR" dirty="0" err="1"/>
              <a:t>besiyerleri</a:t>
            </a:r>
            <a:r>
              <a:rPr lang="tr-TR" dirty="0"/>
              <a:t>, </a:t>
            </a:r>
            <a:r>
              <a:rPr lang="tr-TR" dirty="0" err="1"/>
              <a:t>kromojenik</a:t>
            </a:r>
            <a:r>
              <a:rPr lang="tr-TR" dirty="0"/>
              <a:t> </a:t>
            </a:r>
            <a:r>
              <a:rPr lang="tr-TR" dirty="0" err="1"/>
              <a:t>agarlar</a:t>
            </a:r>
            <a:r>
              <a:rPr lang="tr-TR" dirty="0"/>
              <a:t>, </a:t>
            </a:r>
            <a:r>
              <a:rPr lang="tr-TR" dirty="0" err="1"/>
              <a:t>lateral</a:t>
            </a:r>
            <a:r>
              <a:rPr lang="tr-TR" dirty="0"/>
              <a:t> </a:t>
            </a:r>
            <a:r>
              <a:rPr lang="tr-TR" dirty="0" err="1"/>
              <a:t>flow</a:t>
            </a:r>
            <a:r>
              <a:rPr lang="tr-TR" dirty="0"/>
              <a:t> testler, moleküler testler </a:t>
            </a:r>
          </a:p>
          <a:p>
            <a:pPr lvl="1"/>
            <a:r>
              <a:rPr lang="tr-TR" dirty="0"/>
              <a:t>Dirençli bakteri rezervuarına göre uygun anatomik bölgeden alınan örnek</a:t>
            </a:r>
          </a:p>
          <a:p>
            <a:pPr lvl="1"/>
            <a:r>
              <a:rPr lang="tr-TR" dirty="0"/>
              <a:t>Antibiyotik içeren özgül </a:t>
            </a:r>
            <a:r>
              <a:rPr lang="tr-TR" dirty="0" err="1"/>
              <a:t>besiyerine</a:t>
            </a:r>
            <a:r>
              <a:rPr lang="tr-TR" dirty="0"/>
              <a:t> ekim ve </a:t>
            </a:r>
            <a:r>
              <a:rPr lang="tr-TR" dirty="0" err="1"/>
              <a:t>inkübasyon</a:t>
            </a:r>
            <a:r>
              <a:rPr lang="tr-TR" dirty="0"/>
              <a:t> </a:t>
            </a:r>
          </a:p>
          <a:p>
            <a:pPr lvl="1"/>
            <a:r>
              <a:rPr lang="tr-TR" dirty="0"/>
              <a:t>Konvansiyonel </a:t>
            </a:r>
            <a:r>
              <a:rPr lang="tr-TR" dirty="0" err="1"/>
              <a:t>identifikasyon</a:t>
            </a:r>
            <a:r>
              <a:rPr lang="tr-TR" dirty="0"/>
              <a:t>, direncin doğrulanması</a:t>
            </a:r>
          </a:p>
        </p:txBody>
      </p:sp>
      <p:pic>
        <p:nvPicPr>
          <p:cNvPr id="4" name="Resim 3"/>
          <p:cNvPicPr>
            <a:picLocks noChangeAspect="1"/>
          </p:cNvPicPr>
          <p:nvPr/>
        </p:nvPicPr>
        <p:blipFill>
          <a:blip r:embed="rId2"/>
          <a:stretch>
            <a:fillRect/>
          </a:stretch>
        </p:blipFill>
        <p:spPr>
          <a:xfrm>
            <a:off x="529211" y="4707174"/>
            <a:ext cx="1527388" cy="1467360"/>
          </a:xfrm>
          <a:prstGeom prst="rect">
            <a:avLst/>
          </a:prstGeom>
        </p:spPr>
      </p:pic>
      <p:pic>
        <p:nvPicPr>
          <p:cNvPr id="5" name="Resim 4"/>
          <p:cNvPicPr>
            <a:picLocks noChangeAspect="1"/>
          </p:cNvPicPr>
          <p:nvPr/>
        </p:nvPicPr>
        <p:blipFill>
          <a:blip r:embed="rId3"/>
          <a:stretch>
            <a:fillRect/>
          </a:stretch>
        </p:blipFill>
        <p:spPr>
          <a:xfrm>
            <a:off x="2208909" y="4707174"/>
            <a:ext cx="1482888" cy="1482888"/>
          </a:xfrm>
          <a:prstGeom prst="rect">
            <a:avLst/>
          </a:prstGeom>
        </p:spPr>
      </p:pic>
      <p:pic>
        <p:nvPicPr>
          <p:cNvPr id="7" name="Resim 6"/>
          <p:cNvPicPr>
            <a:picLocks noChangeAspect="1"/>
          </p:cNvPicPr>
          <p:nvPr/>
        </p:nvPicPr>
        <p:blipFill>
          <a:blip r:embed="rId4"/>
          <a:stretch>
            <a:fillRect/>
          </a:stretch>
        </p:blipFill>
        <p:spPr>
          <a:xfrm>
            <a:off x="5033014" y="4542794"/>
            <a:ext cx="2457519" cy="1635367"/>
          </a:xfrm>
          <a:prstGeom prst="rect">
            <a:avLst/>
          </a:prstGeom>
        </p:spPr>
      </p:pic>
      <p:pic>
        <p:nvPicPr>
          <p:cNvPr id="6" name="Resim 5"/>
          <p:cNvPicPr>
            <a:picLocks noChangeAspect="1"/>
          </p:cNvPicPr>
          <p:nvPr/>
        </p:nvPicPr>
        <p:blipFill>
          <a:blip r:embed="rId5"/>
          <a:stretch>
            <a:fillRect/>
          </a:stretch>
        </p:blipFill>
        <p:spPr>
          <a:xfrm>
            <a:off x="3695303" y="4530895"/>
            <a:ext cx="1659167" cy="1659167"/>
          </a:xfrm>
          <a:prstGeom prst="rect">
            <a:avLst/>
          </a:prstGeom>
        </p:spPr>
      </p:pic>
      <p:sp>
        <p:nvSpPr>
          <p:cNvPr id="8" name="Metin kutusu 7"/>
          <p:cNvSpPr txBox="1"/>
          <p:nvPr/>
        </p:nvSpPr>
        <p:spPr>
          <a:xfrm>
            <a:off x="8222397" y="4390981"/>
            <a:ext cx="3815632" cy="1938992"/>
          </a:xfrm>
          <a:prstGeom prst="rect">
            <a:avLst/>
          </a:prstGeom>
          <a:noFill/>
        </p:spPr>
        <p:txBody>
          <a:bodyPr wrap="square" rtlCol="0">
            <a:spAutoFit/>
          </a:bodyPr>
          <a:lstStyle/>
          <a:p>
            <a:r>
              <a:rPr lang="tr-TR" sz="2000" dirty="0">
                <a:solidFill>
                  <a:srgbClr val="000000"/>
                </a:solidFill>
              </a:rPr>
              <a:t>Kullanılan </a:t>
            </a:r>
            <a:r>
              <a:rPr lang="tr-TR" sz="2000" dirty="0" err="1">
                <a:solidFill>
                  <a:srgbClr val="000000"/>
                </a:solidFill>
              </a:rPr>
              <a:t>besiyerine</a:t>
            </a:r>
            <a:r>
              <a:rPr lang="tr-TR" sz="2000" dirty="0">
                <a:solidFill>
                  <a:srgbClr val="000000"/>
                </a:solidFill>
              </a:rPr>
              <a:t> göre mikroorganizmaların renkleri değişebilmektedir. Üretici firmanın uyarıları dikkate alınmalıdır. </a:t>
            </a:r>
          </a:p>
          <a:p>
            <a:pPr algn="ctr"/>
            <a:r>
              <a:rPr lang="tr-TR"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tr-TR"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5272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bg2">
                    <a:lumMod val="50000"/>
                  </a:schemeClr>
                </a:solidFill>
              </a:rPr>
              <a:t>Bakteri </a:t>
            </a:r>
          </a:p>
        </p:txBody>
      </p:sp>
      <p:pic>
        <p:nvPicPr>
          <p:cNvPr id="11" name="Resim 10"/>
          <p:cNvPicPr>
            <a:picLocks noChangeAspect="1"/>
          </p:cNvPicPr>
          <p:nvPr/>
        </p:nvPicPr>
        <p:blipFill>
          <a:blip r:embed="rId2"/>
          <a:stretch>
            <a:fillRect/>
          </a:stretch>
        </p:blipFill>
        <p:spPr>
          <a:xfrm>
            <a:off x="309633" y="3188117"/>
            <a:ext cx="4507029" cy="1635615"/>
          </a:xfrm>
          <a:prstGeom prst="rect">
            <a:avLst/>
          </a:prstGeom>
        </p:spPr>
      </p:pic>
      <p:pic>
        <p:nvPicPr>
          <p:cNvPr id="12" name="Resim 11"/>
          <p:cNvPicPr>
            <a:picLocks noChangeAspect="1"/>
          </p:cNvPicPr>
          <p:nvPr/>
        </p:nvPicPr>
        <p:blipFill>
          <a:blip r:embed="rId3"/>
          <a:stretch>
            <a:fillRect/>
          </a:stretch>
        </p:blipFill>
        <p:spPr>
          <a:xfrm>
            <a:off x="4816662" y="1737360"/>
            <a:ext cx="7211940" cy="4448924"/>
          </a:xfrm>
          <a:prstGeom prst="rect">
            <a:avLst/>
          </a:prstGeom>
        </p:spPr>
      </p:pic>
    </p:spTree>
    <p:extLst>
      <p:ext uri="{BB962C8B-B14F-4D97-AF65-F5344CB8AC3E}">
        <p14:creationId xmlns:p14="http://schemas.microsoft.com/office/powerpoint/2010/main" val="42131881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7030A0"/>
                </a:solidFill>
              </a:rPr>
              <a:t>Tarama Kültürleri </a:t>
            </a:r>
            <a:endParaRPr lang="tr-TR" dirty="0"/>
          </a:p>
        </p:txBody>
      </p:sp>
      <p:sp>
        <p:nvSpPr>
          <p:cNvPr id="3" name="İçerik Yer Tutucusu 2"/>
          <p:cNvSpPr>
            <a:spLocks noGrp="1"/>
          </p:cNvSpPr>
          <p:nvPr>
            <p:ph idx="1"/>
          </p:nvPr>
        </p:nvSpPr>
        <p:spPr/>
        <p:txBody>
          <a:bodyPr>
            <a:normAutofit/>
          </a:bodyPr>
          <a:lstStyle/>
          <a:p>
            <a:r>
              <a:rPr lang="tr-TR" dirty="0"/>
              <a:t> Hastalardan alınan tarama kültürlerinde burun, </a:t>
            </a:r>
            <a:r>
              <a:rPr lang="tr-TR" dirty="0" err="1"/>
              <a:t>aksilla</a:t>
            </a:r>
            <a:r>
              <a:rPr lang="tr-TR" dirty="0"/>
              <a:t>, kasık, </a:t>
            </a:r>
            <a:r>
              <a:rPr lang="tr-TR" dirty="0" err="1"/>
              <a:t>perirektal</a:t>
            </a:r>
            <a:r>
              <a:rPr lang="tr-TR" dirty="0"/>
              <a:t> alan, parmak araları gibi birden çok yerden alınan kültürlerde üreme şansı daha yüksektir. </a:t>
            </a:r>
          </a:p>
          <a:p>
            <a:pPr lvl="1"/>
            <a:r>
              <a:rPr lang="tr-TR" dirty="0"/>
              <a:t>Alınan örnekler </a:t>
            </a:r>
            <a:r>
              <a:rPr lang="tr-TR" dirty="0" err="1"/>
              <a:t>stuart</a:t>
            </a:r>
            <a:r>
              <a:rPr lang="tr-TR" dirty="0"/>
              <a:t> ya da </a:t>
            </a:r>
            <a:r>
              <a:rPr lang="tr-TR" dirty="0" err="1"/>
              <a:t>amies</a:t>
            </a:r>
            <a:r>
              <a:rPr lang="tr-TR" dirty="0"/>
              <a:t> </a:t>
            </a:r>
            <a:r>
              <a:rPr lang="tr-TR" dirty="0" err="1"/>
              <a:t>besiyeri</a:t>
            </a:r>
            <a:r>
              <a:rPr lang="tr-TR" dirty="0"/>
              <a:t> ile laboratuvara oda sıcaklığında gönderilmelidir</a:t>
            </a:r>
          </a:p>
          <a:p>
            <a:pPr marL="0" indent="0">
              <a:buNone/>
            </a:pPr>
            <a:endParaRPr lang="tr-TR" dirty="0"/>
          </a:p>
        </p:txBody>
      </p:sp>
    </p:spTree>
    <p:extLst>
      <p:ext uri="{BB962C8B-B14F-4D97-AF65-F5344CB8AC3E}">
        <p14:creationId xmlns:p14="http://schemas.microsoft.com/office/powerpoint/2010/main" val="40783187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7030A0"/>
                </a:solidFill>
              </a:rPr>
              <a:t>Tarama Kültürleri-Çevresel</a:t>
            </a:r>
            <a:endParaRPr lang="tr-TR" dirty="0"/>
          </a:p>
        </p:txBody>
      </p:sp>
      <p:sp>
        <p:nvSpPr>
          <p:cNvPr id="3" name="İçerik Yer Tutucusu 2"/>
          <p:cNvSpPr>
            <a:spLocks noGrp="1"/>
          </p:cNvSpPr>
          <p:nvPr>
            <p:ph idx="1"/>
          </p:nvPr>
        </p:nvSpPr>
        <p:spPr/>
        <p:txBody>
          <a:bodyPr>
            <a:normAutofit/>
          </a:bodyPr>
          <a:lstStyle/>
          <a:p>
            <a:r>
              <a:rPr lang="tr-TR" dirty="0"/>
              <a:t> Rastgele, hedefi olmayan kültürler alınmamalı </a:t>
            </a:r>
          </a:p>
          <a:p>
            <a:r>
              <a:rPr lang="tr-TR" dirty="0"/>
              <a:t> Kültür alma kararı epidemiyolojik veriler doğrultusunda alınmalı</a:t>
            </a:r>
          </a:p>
          <a:p>
            <a:r>
              <a:rPr lang="tr-TR" dirty="0"/>
              <a:t> Salgın şüphesi ile çevreden alınan kültürler, steril </a:t>
            </a:r>
            <a:r>
              <a:rPr lang="tr-TR" dirty="0" err="1"/>
              <a:t>eküvyon</a:t>
            </a:r>
            <a:r>
              <a:rPr lang="tr-TR" dirty="0"/>
              <a:t> sıvı </a:t>
            </a:r>
            <a:r>
              <a:rPr lang="tr-TR" dirty="0" err="1"/>
              <a:t>besiyerine</a:t>
            </a:r>
            <a:r>
              <a:rPr lang="tr-TR" dirty="0"/>
              <a:t> alınmalıdır</a:t>
            </a:r>
          </a:p>
          <a:p>
            <a:pPr lvl="1"/>
            <a:r>
              <a:rPr lang="tr-TR" dirty="0"/>
              <a:t>Sıvı </a:t>
            </a:r>
            <a:r>
              <a:rPr lang="tr-TR" dirty="0" err="1"/>
              <a:t>besiyeri</a:t>
            </a:r>
            <a:r>
              <a:rPr lang="tr-TR" dirty="0"/>
              <a:t> içindeki </a:t>
            </a:r>
            <a:r>
              <a:rPr lang="tr-TR" dirty="0" err="1"/>
              <a:t>eküvyon</a:t>
            </a:r>
            <a:r>
              <a:rPr lang="tr-TR" dirty="0"/>
              <a:t> yüzeylere en az 10 kez bir tarafa en az on 10 kez diğer tarafa sürülerek ve </a:t>
            </a:r>
            <a:r>
              <a:rPr lang="tr-TR" dirty="0" err="1"/>
              <a:t>eküvyon</a:t>
            </a:r>
            <a:r>
              <a:rPr lang="tr-TR" dirty="0"/>
              <a:t> çubuk çevrilerek alınmalıdır</a:t>
            </a:r>
          </a:p>
          <a:p>
            <a:pPr lvl="1"/>
            <a:r>
              <a:rPr lang="tr-TR" dirty="0" err="1"/>
              <a:t>Eküvyon</a:t>
            </a:r>
            <a:r>
              <a:rPr lang="tr-TR" dirty="0"/>
              <a:t> sıvı </a:t>
            </a:r>
            <a:r>
              <a:rPr lang="tr-TR" dirty="0" err="1"/>
              <a:t>besiyerine</a:t>
            </a:r>
            <a:r>
              <a:rPr lang="tr-TR" dirty="0"/>
              <a:t> daldırılmalı ve sıkıca kapatıp laboratuvara iletilmelidir</a:t>
            </a:r>
          </a:p>
          <a:p>
            <a:pPr lvl="1"/>
            <a:r>
              <a:rPr lang="tr-TR" dirty="0"/>
              <a:t>Şüpheli örnek sıvı ise eşit oranlarda sıvı </a:t>
            </a:r>
            <a:r>
              <a:rPr lang="tr-TR" dirty="0" err="1"/>
              <a:t>besiyeri</a:t>
            </a:r>
            <a:r>
              <a:rPr lang="tr-TR" dirty="0"/>
              <a:t> içinde alınıp laboratuvara taşınmalıdır</a:t>
            </a:r>
          </a:p>
        </p:txBody>
      </p:sp>
      <p:sp>
        <p:nvSpPr>
          <p:cNvPr id="4" name="Metin kutusu 3"/>
          <p:cNvSpPr txBox="1"/>
          <p:nvPr/>
        </p:nvSpPr>
        <p:spPr>
          <a:xfrm>
            <a:off x="914400" y="5869094"/>
            <a:ext cx="10878532" cy="367646"/>
          </a:xfrm>
          <a:prstGeom prst="rect">
            <a:avLst/>
          </a:prstGeom>
          <a:noFill/>
        </p:spPr>
        <p:txBody>
          <a:bodyPr wrap="square" rtlCol="0">
            <a:spAutoFit/>
          </a:bodyPr>
          <a:lstStyle/>
          <a:p>
            <a:r>
              <a:rPr lang="tr-TR" b="1" dirty="0"/>
              <a:t>İster hastadan ister çevresel örneklerin alınmadan önce mutlaka mikrobiyoloji laboratuvarı ile iletişime geçiniz !</a:t>
            </a:r>
          </a:p>
        </p:txBody>
      </p:sp>
    </p:spTree>
    <p:extLst>
      <p:ext uri="{BB962C8B-B14F-4D97-AF65-F5344CB8AC3E}">
        <p14:creationId xmlns:p14="http://schemas.microsoft.com/office/powerpoint/2010/main" val="24951602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solidFill>
                  <a:srgbClr val="7030A0"/>
                </a:solidFill>
              </a:rPr>
              <a:t>Enfeksiyon Kontrolünde Mikrobiyoloji Laboratuvarının Rolü  </a:t>
            </a:r>
          </a:p>
        </p:txBody>
      </p:sp>
      <p:sp>
        <p:nvSpPr>
          <p:cNvPr id="3" name="İçerik Yer Tutucusu 2"/>
          <p:cNvSpPr>
            <a:spLocks noGrp="1"/>
          </p:cNvSpPr>
          <p:nvPr>
            <p:ph idx="1"/>
          </p:nvPr>
        </p:nvSpPr>
        <p:spPr/>
        <p:txBody>
          <a:bodyPr>
            <a:normAutofit fontScale="92500" lnSpcReduction="10000"/>
          </a:bodyPr>
          <a:lstStyle/>
          <a:p>
            <a:r>
              <a:rPr lang="tr-TR" dirty="0" err="1"/>
              <a:t>Sürveyans</a:t>
            </a:r>
            <a:r>
              <a:rPr lang="tr-TR" dirty="0"/>
              <a:t> </a:t>
            </a:r>
          </a:p>
          <a:p>
            <a:pPr lvl="1"/>
            <a:r>
              <a:rPr lang="tr-TR" dirty="0"/>
              <a:t>Kanıta dayalı sonuç sağlama, pozitif kültür</a:t>
            </a:r>
          </a:p>
          <a:p>
            <a:r>
              <a:rPr lang="tr-TR" dirty="0"/>
              <a:t>Salgın tanımlama ve araştırma </a:t>
            </a:r>
          </a:p>
          <a:p>
            <a:pPr lvl="1"/>
            <a:r>
              <a:rPr lang="tr-TR" dirty="0"/>
              <a:t>Yeni ve beklenmedik mikroorganizmalar, yeni bir direnç mekanizması </a:t>
            </a:r>
          </a:p>
          <a:p>
            <a:pPr lvl="1"/>
            <a:r>
              <a:rPr lang="tr-TR" dirty="0"/>
              <a:t>İlk alarm sistemi </a:t>
            </a:r>
          </a:p>
          <a:p>
            <a:r>
              <a:rPr lang="tr-TR" dirty="0"/>
              <a:t>Çevresel örnekler </a:t>
            </a:r>
          </a:p>
          <a:p>
            <a:pPr lvl="1"/>
            <a:r>
              <a:rPr lang="tr-TR" dirty="0"/>
              <a:t>Rutinde önerilmemekle beraber, kaynak araştırmalarda epidemiyolojik olarak çalışılabilir </a:t>
            </a:r>
          </a:p>
          <a:p>
            <a:r>
              <a:rPr lang="tr-TR" dirty="0"/>
              <a:t>Raporlama </a:t>
            </a:r>
          </a:p>
          <a:p>
            <a:pPr lvl="1"/>
            <a:r>
              <a:rPr lang="tr-TR" dirty="0"/>
              <a:t>Kümülatif antibiyotik raporu hazırlanmalı ve ilgili bölümlerle paylaşılmalı</a:t>
            </a:r>
          </a:p>
          <a:p>
            <a:pPr lvl="1"/>
            <a:endParaRPr lang="tr-TR" dirty="0"/>
          </a:p>
          <a:p>
            <a:endParaRPr lang="tr-TR" dirty="0"/>
          </a:p>
        </p:txBody>
      </p:sp>
    </p:spTree>
    <p:extLst>
      <p:ext uri="{BB962C8B-B14F-4D97-AF65-F5344CB8AC3E}">
        <p14:creationId xmlns:p14="http://schemas.microsoft.com/office/powerpoint/2010/main" val="8625380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1177565" y="913786"/>
            <a:ext cx="10515600" cy="715530"/>
          </a:xfrm>
        </p:spPr>
        <p:txBody>
          <a:bodyPr>
            <a:normAutofit fontScale="90000"/>
          </a:bodyPr>
          <a:lstStyle/>
          <a:p>
            <a:r>
              <a:rPr lang="tr-TR" dirty="0">
                <a:solidFill>
                  <a:srgbClr val="FF9933"/>
                </a:solidFill>
              </a:rPr>
              <a:t>Sonuç</a:t>
            </a:r>
          </a:p>
        </p:txBody>
      </p:sp>
      <p:sp>
        <p:nvSpPr>
          <p:cNvPr id="5" name="İçerik Yer Tutucusu 2"/>
          <p:cNvSpPr txBox="1">
            <a:spLocks/>
          </p:cNvSpPr>
          <p:nvPr/>
        </p:nvSpPr>
        <p:spPr>
          <a:xfrm>
            <a:off x="999835" y="2860095"/>
            <a:ext cx="10515600" cy="26909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dirty="0"/>
          </a:p>
        </p:txBody>
      </p:sp>
      <p:sp>
        <p:nvSpPr>
          <p:cNvPr id="2" name="İçerik Yer Tutucusu 1"/>
          <p:cNvSpPr>
            <a:spLocks noGrp="1"/>
          </p:cNvSpPr>
          <p:nvPr>
            <p:ph idx="1"/>
          </p:nvPr>
        </p:nvSpPr>
        <p:spPr>
          <a:xfrm>
            <a:off x="852183" y="1845734"/>
            <a:ext cx="10058400" cy="4023360"/>
          </a:xfrm>
        </p:spPr>
        <p:txBody>
          <a:bodyPr>
            <a:normAutofit fontScale="92500" lnSpcReduction="10000"/>
          </a:bodyPr>
          <a:lstStyle/>
          <a:p>
            <a:pPr marL="0" indent="0">
              <a:buNone/>
            </a:pPr>
            <a:r>
              <a:rPr lang="tr-TR" b="1" dirty="0"/>
              <a:t>Enfeksiyon kontrol komitesi ve mikrobiyoloji laboratuvarı işbirliğinde bilinmesi gerekenler:</a:t>
            </a:r>
          </a:p>
          <a:p>
            <a:r>
              <a:rPr lang="tr-TR" dirty="0"/>
              <a:t>Hastanenizin mikrobiyoloji laboratuvarı 7/24 ulaşılabilir mi? </a:t>
            </a:r>
          </a:p>
          <a:p>
            <a:pPr lvl="1"/>
            <a:r>
              <a:rPr lang="tr-TR" dirty="0"/>
              <a:t>Laboratuvarın kapasitesi nedir? </a:t>
            </a:r>
          </a:p>
          <a:p>
            <a:pPr lvl="1"/>
            <a:r>
              <a:rPr lang="tr-TR" dirty="0"/>
              <a:t>Test rehberi ulaşılabilir mi? Rehber güncelleniyor mu? </a:t>
            </a:r>
          </a:p>
          <a:p>
            <a:pPr lvl="1"/>
            <a:r>
              <a:rPr lang="tr-TR" dirty="0"/>
              <a:t>Tanımlama ve antibiyotik duyarlılık testinde hangi testleri çalışıyor?</a:t>
            </a:r>
          </a:p>
          <a:p>
            <a:pPr lvl="1"/>
            <a:r>
              <a:rPr lang="tr-TR" dirty="0"/>
              <a:t>Direnç mekanizmaları belirlenebiliyor mu?  </a:t>
            </a:r>
          </a:p>
          <a:p>
            <a:pPr lvl="1"/>
            <a:r>
              <a:rPr lang="tr-TR" dirty="0"/>
              <a:t>Kalite kontrol çalışmaları yeterli mi?</a:t>
            </a:r>
          </a:p>
          <a:p>
            <a:pPr lvl="1"/>
            <a:r>
              <a:rPr lang="tr-TR" dirty="0"/>
              <a:t>Antibiyotik duyarlılık testleri hangi standarda göre değerlendiriliyor?</a:t>
            </a:r>
          </a:p>
          <a:p>
            <a:pPr lvl="1"/>
            <a:r>
              <a:rPr lang="tr-TR" dirty="0"/>
              <a:t>Hastanelerde kümülatif antibiyotik rehberi hazırlanarak  ampirik tedavilerde bu rehberden yararlanılıyor mu?</a:t>
            </a:r>
          </a:p>
          <a:p>
            <a:endParaRPr lang="tr-TR" dirty="0"/>
          </a:p>
          <a:p>
            <a:pPr lvl="1"/>
            <a:endParaRPr lang="tr-TR" dirty="0"/>
          </a:p>
        </p:txBody>
      </p:sp>
    </p:spTree>
    <p:extLst>
      <p:ext uri="{BB962C8B-B14F-4D97-AF65-F5344CB8AC3E}">
        <p14:creationId xmlns:p14="http://schemas.microsoft.com/office/powerpoint/2010/main" val="27042105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984EE-548B-5C95-C898-21A8509146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16F740-0298-ABCC-7304-953F8D9E8294}"/>
              </a:ext>
            </a:extLst>
          </p:cNvPr>
          <p:cNvSpPr>
            <a:spLocks noGrp="1"/>
          </p:cNvSpPr>
          <p:nvPr>
            <p:ph type="title"/>
          </p:nvPr>
        </p:nvSpPr>
        <p:spPr>
          <a:xfrm>
            <a:off x="1160909" y="595736"/>
            <a:ext cx="8314267" cy="1035889"/>
          </a:xfrm>
        </p:spPr>
        <p:txBody>
          <a:bodyPr>
            <a:normAutofit fontScale="90000"/>
          </a:bodyPr>
          <a:lstStyle/>
          <a:p>
            <a:r>
              <a:rPr lang="tr-TR" sz="4400" b="1" dirty="0">
                <a:solidFill>
                  <a:srgbClr val="5E67A0"/>
                </a:solidFill>
                <a:latin typeface="+mn-lt"/>
              </a:rPr>
              <a:t> </a:t>
            </a:r>
            <a:br>
              <a:rPr lang="tr-TR" sz="4400" b="1" dirty="0">
                <a:solidFill>
                  <a:srgbClr val="5E67A0"/>
                </a:solidFill>
                <a:latin typeface="+mn-lt"/>
              </a:rPr>
            </a:br>
            <a:br>
              <a:rPr lang="tr-TR" sz="4400" b="1" dirty="0">
                <a:solidFill>
                  <a:srgbClr val="5E67A0"/>
                </a:solidFill>
                <a:latin typeface="+mn-lt"/>
              </a:rPr>
            </a:br>
            <a:br>
              <a:rPr lang="tr-TR" sz="4400" b="1" dirty="0">
                <a:solidFill>
                  <a:srgbClr val="5E67A0"/>
                </a:solidFill>
                <a:latin typeface="+mn-lt"/>
              </a:rPr>
            </a:br>
            <a:br>
              <a:rPr lang="tr-TR" sz="4400" dirty="0"/>
            </a:br>
            <a:br>
              <a:rPr lang="tr-TR" sz="4400" dirty="0"/>
            </a:br>
            <a:r>
              <a:rPr lang="tr-TR" sz="4400" b="1" dirty="0">
                <a:latin typeface="+mn-lt"/>
              </a:rPr>
              <a:t> </a:t>
            </a:r>
            <a:br>
              <a:rPr lang="tr-TR" sz="4400" b="1" dirty="0">
                <a:latin typeface="+mn-lt"/>
              </a:rPr>
            </a:br>
            <a:br>
              <a:rPr lang="tr-TR" sz="4400" b="1" dirty="0">
                <a:latin typeface="+mn-lt"/>
              </a:rPr>
            </a:br>
            <a:br>
              <a:rPr lang="tr-TR" sz="4400" b="1" dirty="0">
                <a:latin typeface="+mn-lt"/>
              </a:rPr>
            </a:br>
            <a:br>
              <a:rPr lang="tr-TR" sz="4400" b="1" dirty="0">
                <a:latin typeface="+mn-lt"/>
              </a:rPr>
            </a:br>
            <a:br>
              <a:rPr lang="tr-TR" sz="4400" b="1" dirty="0">
                <a:latin typeface="+mn-lt"/>
              </a:rPr>
            </a:br>
            <a:br>
              <a:rPr lang="tr-TR" sz="4400" b="1" dirty="0">
                <a:latin typeface="+mn-lt"/>
              </a:rPr>
            </a:br>
            <a:br>
              <a:rPr lang="tr-TR" sz="4400" b="1" dirty="0">
                <a:latin typeface="+mn-lt"/>
              </a:rPr>
            </a:br>
            <a:br>
              <a:rPr lang="tr-TR" sz="4400" b="1" dirty="0">
                <a:latin typeface="+mn-lt"/>
              </a:rPr>
            </a:br>
            <a:br>
              <a:rPr lang="tr-TR" sz="6000" b="1" dirty="0">
                <a:latin typeface="+mn-lt"/>
              </a:rPr>
            </a:br>
            <a:r>
              <a:rPr lang="tr-TR" sz="6000" b="1" dirty="0">
                <a:solidFill>
                  <a:schemeClr val="accent2"/>
                </a:solidFill>
                <a:latin typeface="+mn-lt"/>
              </a:rPr>
              <a:t>Hazırlayan</a:t>
            </a:r>
            <a:endParaRPr lang="en-GB" sz="4400" b="1" dirty="0">
              <a:solidFill>
                <a:schemeClr val="accent2"/>
              </a:solidFill>
              <a:latin typeface="+mn-lt"/>
            </a:endParaRPr>
          </a:p>
        </p:txBody>
      </p:sp>
      <p:sp>
        <p:nvSpPr>
          <p:cNvPr id="3" name="Rectangle 1">
            <a:extLst>
              <a:ext uri="{FF2B5EF4-FFF2-40B4-BE49-F238E27FC236}">
                <a16:creationId xmlns:a16="http://schemas.microsoft.com/office/drawing/2014/main" id="{A385E51D-9116-A536-EFBB-474295068822}"/>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80AF366E-D6D9-A069-2935-05649ACFA726}"/>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7" name="Metin kutusu 6"/>
          <p:cNvSpPr txBox="1"/>
          <p:nvPr/>
        </p:nvSpPr>
        <p:spPr>
          <a:xfrm>
            <a:off x="4331373" y="4625647"/>
            <a:ext cx="2679195" cy="369332"/>
          </a:xfrm>
          <a:prstGeom prst="rect">
            <a:avLst/>
          </a:prstGeom>
          <a:noFill/>
          <a:effectLst>
            <a:outerShdw blurRad="152400" dist="317500" dir="5400000" sx="90000" sy="-19000" rotWithShape="0">
              <a:prstClr val="black">
                <a:alpha val="15000"/>
              </a:prstClr>
            </a:outerShdw>
          </a:effectLst>
        </p:spPr>
        <p:txBody>
          <a:bodyPr wrap="none" rtlCol="0">
            <a:spAutoFit/>
          </a:bodyPr>
          <a:lstStyle/>
          <a:p>
            <a:r>
              <a:rPr lang="tr-TR" b="1" dirty="0">
                <a:solidFill>
                  <a:srgbClr val="666DA4"/>
                </a:solidFill>
              </a:rPr>
              <a:t>Doç. Dr. Serap Süzük Yıldız</a:t>
            </a:r>
          </a:p>
        </p:txBody>
      </p:sp>
      <p:sp>
        <p:nvSpPr>
          <p:cNvPr id="9" name="Metin kutusu 8"/>
          <p:cNvSpPr txBox="1"/>
          <p:nvPr/>
        </p:nvSpPr>
        <p:spPr>
          <a:xfrm>
            <a:off x="370324" y="5858613"/>
            <a:ext cx="11695830" cy="338554"/>
          </a:xfrm>
          <a:prstGeom prst="rect">
            <a:avLst/>
          </a:prstGeom>
          <a:noFill/>
        </p:spPr>
        <p:txBody>
          <a:bodyPr wrap="none" rtlCol="0">
            <a:spAutoFit/>
          </a:bodyPr>
          <a:lstStyle/>
          <a:p>
            <a:r>
              <a:rPr lang="tr-TR" sz="1600" b="1" dirty="0">
                <a:solidFill>
                  <a:srgbClr val="7030A0"/>
                </a:solidFill>
                <a:latin typeface="Lucida Calligraphy" panose="03010101010101010101" pitchFamily="66" charset="0"/>
              </a:rPr>
              <a:t>Türk Hastane </a:t>
            </a:r>
            <a:r>
              <a:rPr lang="tr-TR" sz="1600" b="1" dirty="0" err="1">
                <a:solidFill>
                  <a:srgbClr val="7030A0"/>
                </a:solidFill>
                <a:latin typeface="Lucida Calligraphy" panose="03010101010101010101" pitchFamily="66" charset="0"/>
              </a:rPr>
              <a:t>İnfeksiyonları</a:t>
            </a:r>
            <a:r>
              <a:rPr lang="tr-TR" sz="1600" b="1" dirty="0">
                <a:solidFill>
                  <a:srgbClr val="7030A0"/>
                </a:solidFill>
                <a:latin typeface="Lucida Calligraphy" panose="03010101010101010101" pitchFamily="66" charset="0"/>
              </a:rPr>
              <a:t> ve Kontrolü Derneği Olarak Eğitime Katkılarından Dolayı Teşekkür Ederiz</a:t>
            </a:r>
          </a:p>
        </p:txBody>
      </p:sp>
      <p:pic>
        <p:nvPicPr>
          <p:cNvPr id="10" name="Resim 9">
            <a:extLst>
              <a:ext uri="{FF2B5EF4-FFF2-40B4-BE49-F238E27FC236}">
                <a16:creationId xmlns:a16="http://schemas.microsoft.com/office/drawing/2014/main" id="{140459E0-07BA-D1F2-8939-9ADFC2E2FA76}"/>
              </a:ext>
            </a:extLst>
          </p:cNvPr>
          <p:cNvPicPr>
            <a:picLocks noChangeAspect="1"/>
          </p:cNvPicPr>
          <p:nvPr/>
        </p:nvPicPr>
        <p:blipFill>
          <a:blip r:embed="rId2"/>
          <a:stretch>
            <a:fillRect/>
          </a:stretch>
        </p:blipFill>
        <p:spPr>
          <a:xfrm>
            <a:off x="4420894" y="1848695"/>
            <a:ext cx="2500152" cy="25598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96717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bg2">
                    <a:lumMod val="50000"/>
                  </a:schemeClr>
                </a:solidFill>
              </a:rPr>
              <a:t>Hücre Duvarı </a:t>
            </a:r>
          </a:p>
        </p:txBody>
      </p:sp>
      <p:pic>
        <p:nvPicPr>
          <p:cNvPr id="12" name="Resim 11"/>
          <p:cNvPicPr>
            <a:picLocks noChangeAspect="1"/>
          </p:cNvPicPr>
          <p:nvPr/>
        </p:nvPicPr>
        <p:blipFill>
          <a:blip r:embed="rId2"/>
          <a:stretch>
            <a:fillRect/>
          </a:stretch>
        </p:blipFill>
        <p:spPr>
          <a:xfrm>
            <a:off x="2014420" y="2133445"/>
            <a:ext cx="7890463" cy="3965603"/>
          </a:xfrm>
          <a:prstGeom prst="rect">
            <a:avLst/>
          </a:prstGeom>
        </p:spPr>
      </p:pic>
    </p:spTree>
    <p:extLst>
      <p:ext uri="{BB962C8B-B14F-4D97-AF65-F5344CB8AC3E}">
        <p14:creationId xmlns:p14="http://schemas.microsoft.com/office/powerpoint/2010/main" val="2046630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7030A0"/>
                </a:solidFill>
              </a:rPr>
              <a:t>Virüs </a:t>
            </a:r>
          </a:p>
        </p:txBody>
      </p:sp>
      <p:sp>
        <p:nvSpPr>
          <p:cNvPr id="3" name="İçerik Yer Tutucusu 2"/>
          <p:cNvSpPr>
            <a:spLocks noGrp="1"/>
          </p:cNvSpPr>
          <p:nvPr>
            <p:ph idx="1"/>
          </p:nvPr>
        </p:nvSpPr>
        <p:spPr>
          <a:xfrm>
            <a:off x="1097280" y="1845734"/>
            <a:ext cx="10058400" cy="4319396"/>
          </a:xfrm>
        </p:spPr>
        <p:txBody>
          <a:bodyPr>
            <a:normAutofit/>
          </a:bodyPr>
          <a:lstStyle/>
          <a:p>
            <a:r>
              <a:rPr lang="tr-TR" dirty="0"/>
              <a:t> Bakterilerden daha küçük genetik materyal olarak sadece DNA ya da RNA bulunduran ve bu yapıyı çevreleyen </a:t>
            </a:r>
            <a:r>
              <a:rPr lang="tr-TR" b="1" dirty="0"/>
              <a:t>PROTEİN </a:t>
            </a:r>
            <a:r>
              <a:rPr lang="tr-TR" b="1" dirty="0" err="1"/>
              <a:t>KILIF</a:t>
            </a:r>
            <a:r>
              <a:rPr lang="tr-TR" dirty="0" err="1"/>
              <a:t>’dan</a:t>
            </a:r>
            <a:r>
              <a:rPr lang="tr-TR" dirty="0"/>
              <a:t> oluşur. Bazı virüslerde </a:t>
            </a:r>
            <a:r>
              <a:rPr lang="tr-TR" b="1" dirty="0"/>
              <a:t>ZARF</a:t>
            </a:r>
            <a:r>
              <a:rPr lang="tr-TR" dirty="0"/>
              <a:t> adı verilen bir yapının da bulunduğu mikroorganizmalardır</a:t>
            </a:r>
          </a:p>
          <a:p>
            <a:pPr lvl="1"/>
            <a:r>
              <a:rPr lang="tr-TR" dirty="0"/>
              <a:t>Virüsler diğer canlılar gibi hücresel yapıya sahip değillerdir ve bu nedenle yaşamlarına devam edebilmek için bir </a:t>
            </a:r>
            <a:r>
              <a:rPr lang="tr-TR" dirty="0" err="1"/>
              <a:t>KONAKÇI’ya</a:t>
            </a:r>
            <a:r>
              <a:rPr lang="tr-TR" dirty="0"/>
              <a:t> ihtiyaç duyarlar</a:t>
            </a:r>
          </a:p>
          <a:p>
            <a:pPr lvl="1"/>
            <a:r>
              <a:rPr lang="tr-TR" dirty="0"/>
              <a:t>Konakçı hücredeki (örneğin solunum yolu hücrelerine) reseptörlere bağlanır, hücreye girer ve hücrenin yapısal özelliklerini çoğalmak için kullanırlar</a:t>
            </a:r>
          </a:p>
          <a:p>
            <a:pPr lvl="1"/>
            <a:r>
              <a:rPr lang="tr-TR" dirty="0"/>
              <a:t>Oluşan yeni virüsler konak hücreden serbest kalarak, başka hücrelere tutunurlar</a:t>
            </a:r>
          </a:p>
        </p:txBody>
      </p:sp>
    </p:spTree>
    <p:extLst>
      <p:ext uri="{BB962C8B-B14F-4D97-AF65-F5344CB8AC3E}">
        <p14:creationId xmlns:p14="http://schemas.microsoft.com/office/powerpoint/2010/main" val="1749486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7030A0"/>
                </a:solidFill>
              </a:rPr>
              <a:t>Virüs</a:t>
            </a:r>
          </a:p>
        </p:txBody>
      </p:sp>
      <p:sp>
        <p:nvSpPr>
          <p:cNvPr id="3" name="İçerik Yer Tutucusu 2"/>
          <p:cNvSpPr>
            <a:spLocks noGrp="1"/>
          </p:cNvSpPr>
          <p:nvPr>
            <p:ph idx="1"/>
          </p:nvPr>
        </p:nvSpPr>
        <p:spPr>
          <a:xfrm>
            <a:off x="1097280" y="1977709"/>
            <a:ext cx="9884946" cy="4023360"/>
          </a:xfrm>
        </p:spPr>
        <p:txBody>
          <a:bodyPr>
            <a:normAutofit/>
          </a:bodyPr>
          <a:lstStyle/>
          <a:p>
            <a:r>
              <a:rPr lang="tr-TR" dirty="0"/>
              <a:t>Virüslerin sınıflandırılması </a:t>
            </a:r>
          </a:p>
          <a:p>
            <a:pPr lvl="1"/>
            <a:r>
              <a:rPr lang="tr-TR" dirty="0"/>
              <a:t>Genetik materyal olarak DNA taşıyanlara DNA virüsü (örneğin, </a:t>
            </a:r>
            <a:r>
              <a:rPr lang="tr-TR" dirty="0" err="1"/>
              <a:t>herpes</a:t>
            </a:r>
            <a:r>
              <a:rPr lang="tr-TR" dirty="0"/>
              <a:t> virüsü, </a:t>
            </a:r>
            <a:r>
              <a:rPr lang="tr-TR" dirty="0" err="1"/>
              <a:t>sitomegalovirüs</a:t>
            </a:r>
            <a:r>
              <a:rPr lang="tr-TR" dirty="0"/>
              <a:t>), RNA taşıyanlara RNA virüsü (örneğin, HIV, kızamık, Ebola, SARS, hepatit C ve çocuk felci)</a:t>
            </a:r>
          </a:p>
          <a:p>
            <a:pPr lvl="1"/>
            <a:r>
              <a:rPr lang="tr-TR" dirty="0"/>
              <a:t>Çekirdekteki zincir sayısı - çift zincirli (örneğin, </a:t>
            </a:r>
            <a:r>
              <a:rPr lang="tr-TR" dirty="0" err="1"/>
              <a:t>rotavirüs</a:t>
            </a:r>
            <a:r>
              <a:rPr lang="tr-TR" dirty="0"/>
              <a:t>) veya tek zincirli</a:t>
            </a:r>
          </a:p>
          <a:p>
            <a:pPr lvl="1"/>
            <a:r>
              <a:rPr lang="tr-TR" dirty="0"/>
              <a:t>Zarfın varlığı veya yokluğu - zarflı (</a:t>
            </a:r>
            <a:r>
              <a:rPr lang="tr-TR" dirty="0" err="1"/>
              <a:t>herpes</a:t>
            </a:r>
            <a:r>
              <a:rPr lang="tr-TR" dirty="0"/>
              <a:t> virüsü, suçiçeği virüsü, </a:t>
            </a:r>
            <a:r>
              <a:rPr lang="tr-TR" dirty="0" err="1"/>
              <a:t>influenza</a:t>
            </a:r>
            <a:r>
              <a:rPr lang="tr-TR" dirty="0"/>
              <a:t> virüsleri ve Ebola virüsü) ve zarfsız virüsler (</a:t>
            </a:r>
            <a:r>
              <a:rPr lang="tr-TR" dirty="0" err="1"/>
              <a:t>adenovirüs</a:t>
            </a:r>
            <a:r>
              <a:rPr lang="tr-TR" dirty="0"/>
              <a:t>, çocuk felci virüsü)</a:t>
            </a:r>
          </a:p>
          <a:p>
            <a:pPr marL="0" indent="0">
              <a:buNone/>
            </a:pPr>
            <a:endParaRPr lang="tr-TR" dirty="0"/>
          </a:p>
        </p:txBody>
      </p:sp>
      <p:pic>
        <p:nvPicPr>
          <p:cNvPr id="11" name="Resim 10"/>
          <p:cNvPicPr>
            <a:picLocks noChangeAspect="1"/>
          </p:cNvPicPr>
          <p:nvPr/>
        </p:nvPicPr>
        <p:blipFill>
          <a:blip r:embed="rId2"/>
          <a:stretch>
            <a:fillRect/>
          </a:stretch>
        </p:blipFill>
        <p:spPr>
          <a:xfrm>
            <a:off x="7854513" y="4571923"/>
            <a:ext cx="4218798" cy="1774090"/>
          </a:xfrm>
          <a:prstGeom prst="rect">
            <a:avLst/>
          </a:prstGeom>
        </p:spPr>
      </p:pic>
    </p:spTree>
    <p:extLst>
      <p:ext uri="{BB962C8B-B14F-4D97-AF65-F5344CB8AC3E}">
        <p14:creationId xmlns:p14="http://schemas.microsoft.com/office/powerpoint/2010/main" val="335265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accent6">
                    <a:lumMod val="75000"/>
                  </a:schemeClr>
                </a:solidFill>
              </a:rPr>
              <a:t>Mantar </a:t>
            </a:r>
          </a:p>
        </p:txBody>
      </p:sp>
      <p:sp>
        <p:nvSpPr>
          <p:cNvPr id="3" name="İçerik Yer Tutucusu 2"/>
          <p:cNvSpPr>
            <a:spLocks noGrp="1"/>
          </p:cNvSpPr>
          <p:nvPr>
            <p:ph idx="1"/>
          </p:nvPr>
        </p:nvSpPr>
        <p:spPr/>
        <p:txBody>
          <a:bodyPr/>
          <a:lstStyle/>
          <a:p>
            <a:r>
              <a:rPr lang="tr-TR" dirty="0"/>
              <a:t> Mantarlar genellikle bakterilerden daha büyüktür ve görünümlerine göre mayalar ve küfler olarak ikiye ayrılırlar:</a:t>
            </a:r>
          </a:p>
          <a:p>
            <a:pPr lvl="1"/>
            <a:r>
              <a:rPr lang="tr-TR" b="1" dirty="0" err="1"/>
              <a:t>MAYA</a:t>
            </a:r>
            <a:r>
              <a:rPr lang="tr-TR" dirty="0" err="1"/>
              <a:t>lar</a:t>
            </a:r>
            <a:r>
              <a:rPr lang="tr-TR" dirty="0"/>
              <a:t> tek hücreli, mikroskobiktir ve kültürde pürüzsüz, kremsi koloniler oluştururlar </a:t>
            </a:r>
          </a:p>
          <a:p>
            <a:pPr lvl="1"/>
            <a:r>
              <a:rPr lang="tr-TR" b="1" dirty="0" err="1"/>
              <a:t>KÜF</a:t>
            </a:r>
            <a:r>
              <a:rPr lang="tr-TR" dirty="0" err="1"/>
              <a:t>ler</a:t>
            </a:r>
            <a:r>
              <a:rPr lang="tr-TR" dirty="0"/>
              <a:t>, HİF adı verilen uzun, dallanan hücre </a:t>
            </a:r>
            <a:r>
              <a:rPr lang="tr-TR" dirty="0" err="1"/>
              <a:t>filamentlerinden</a:t>
            </a:r>
            <a:r>
              <a:rPr lang="tr-TR" dirty="0"/>
              <a:t> oluşur. Çıplak gözle görülebilen karmaşık bir hif yapısına </a:t>
            </a:r>
            <a:r>
              <a:rPr lang="tr-TR" b="1" dirty="0"/>
              <a:t>MİSELYUM</a:t>
            </a:r>
            <a:r>
              <a:rPr lang="tr-TR" dirty="0"/>
              <a:t> denir ve çeşitli renklerde (siyah, beyaz veya yeşil) olabilir</a:t>
            </a:r>
          </a:p>
        </p:txBody>
      </p:sp>
      <p:pic>
        <p:nvPicPr>
          <p:cNvPr id="4" name="Resim 3"/>
          <p:cNvPicPr>
            <a:picLocks noChangeAspect="1"/>
          </p:cNvPicPr>
          <p:nvPr/>
        </p:nvPicPr>
        <p:blipFill>
          <a:blip r:embed="rId2"/>
          <a:stretch>
            <a:fillRect/>
          </a:stretch>
        </p:blipFill>
        <p:spPr>
          <a:xfrm>
            <a:off x="2832853" y="4509940"/>
            <a:ext cx="1767428" cy="1767428"/>
          </a:xfrm>
          <a:prstGeom prst="rect">
            <a:avLst/>
          </a:prstGeom>
        </p:spPr>
      </p:pic>
      <p:pic>
        <p:nvPicPr>
          <p:cNvPr id="5" name="Resim 4"/>
          <p:cNvPicPr>
            <a:picLocks noChangeAspect="1"/>
          </p:cNvPicPr>
          <p:nvPr/>
        </p:nvPicPr>
        <p:blipFill>
          <a:blip r:embed="rId3"/>
          <a:stretch>
            <a:fillRect/>
          </a:stretch>
        </p:blipFill>
        <p:spPr>
          <a:xfrm>
            <a:off x="5533814" y="4509940"/>
            <a:ext cx="2276234" cy="1767428"/>
          </a:xfrm>
          <a:prstGeom prst="rect">
            <a:avLst/>
          </a:prstGeom>
        </p:spPr>
      </p:pic>
    </p:spTree>
    <p:extLst>
      <p:ext uri="{BB962C8B-B14F-4D97-AF65-F5344CB8AC3E}">
        <p14:creationId xmlns:p14="http://schemas.microsoft.com/office/powerpoint/2010/main" val="1143104569"/>
      </p:ext>
    </p:extLst>
  </p:cSld>
  <p:clrMapOvr>
    <a:masterClrMapping/>
  </p:clrMapOvr>
</p:sld>
</file>

<file path=ppt/theme/theme1.xml><?xml version="1.0" encoding="utf-8"?>
<a:theme xmlns:a="http://schemas.openxmlformats.org/drawingml/2006/main" name="Geçmişe bakış">
  <a:themeElements>
    <a:clrScheme name="Özel 18">
      <a:dk1>
        <a:srgbClr val="0F4C76"/>
      </a:dk1>
      <a:lt1>
        <a:sysClr val="window" lastClr="FFFFFF"/>
      </a:lt1>
      <a:dk2>
        <a:srgbClr val="637052"/>
      </a:dk2>
      <a:lt2>
        <a:srgbClr val="CCDDEA"/>
      </a:lt2>
      <a:accent1>
        <a:srgbClr val="FF9933"/>
      </a:accent1>
      <a:accent2>
        <a:srgbClr val="660066"/>
      </a:accent2>
      <a:accent3>
        <a:srgbClr val="865640"/>
      </a:accent3>
      <a:accent4>
        <a:srgbClr val="9B8357"/>
      </a:accent4>
      <a:accent5>
        <a:srgbClr val="FF000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D3C2BBC-C7AC-43C3-876A-6F0E39870286}">
  <we:reference id="wa200001409" version="2.0.0.0" store="tr-TR" storeType="OMEX"/>
  <we:alternateReferences>
    <we:reference id="WA200001409" version="2.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Retrospect</Template>
  <TotalTime>23796</TotalTime>
  <Words>3094</Words>
  <Application>Microsoft Office PowerPoint</Application>
  <PresentationFormat>Geniş ekran</PresentationFormat>
  <Paragraphs>322</Paragraphs>
  <Slides>54</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54</vt:i4>
      </vt:variant>
    </vt:vector>
  </HeadingPairs>
  <TitlesOfParts>
    <vt:vector size="61" baseType="lpstr">
      <vt:lpstr>Aptos</vt:lpstr>
      <vt:lpstr>Arial</vt:lpstr>
      <vt:lpstr>Calibri</vt:lpstr>
      <vt:lpstr>Calibri Light</vt:lpstr>
      <vt:lpstr>Lucida Calligraphy</vt:lpstr>
      <vt:lpstr>Times New Roman</vt:lpstr>
      <vt:lpstr>Geçmişe bakış</vt:lpstr>
      <vt:lpstr>PowerPoint Sunusu</vt:lpstr>
      <vt:lpstr>Sunum Planı </vt:lpstr>
      <vt:lpstr>Mikroorganizma, Patojen </vt:lpstr>
      <vt:lpstr>Bakteri </vt:lpstr>
      <vt:lpstr>Bakteri </vt:lpstr>
      <vt:lpstr>Hücre Duvarı </vt:lpstr>
      <vt:lpstr>Virüs </vt:lpstr>
      <vt:lpstr>Virüs</vt:lpstr>
      <vt:lpstr>Mantar </vt:lpstr>
      <vt:lpstr>Parazit</vt:lpstr>
      <vt:lpstr>Kommensal Mikrobiyota (Normal Flora)</vt:lpstr>
      <vt:lpstr>Kolonizasyon</vt:lpstr>
      <vt:lpstr>Kolonizasyon</vt:lpstr>
      <vt:lpstr>Enfeksiyon</vt:lpstr>
      <vt:lpstr>Mikroorganizma Teması ile Başlayan Süreç</vt:lpstr>
      <vt:lpstr>Endojen Enfeksiyonlar </vt:lpstr>
      <vt:lpstr>Ekzojen ya da çapraz enfeksiyon </vt:lpstr>
      <vt:lpstr>Sağlık hizmeti sunulan ortam </vt:lpstr>
      <vt:lpstr>Dünya Sağlık Örgütü (DSÖ, WHO) Öncelikli Patojen Bakteri Listesi </vt:lpstr>
      <vt:lpstr>Sınıflandırma </vt:lpstr>
      <vt:lpstr>Öncelikli Patojen Listesi, 2024</vt:lpstr>
      <vt:lpstr>Öncelikli Patojen Listesi, 2024 </vt:lpstr>
      <vt:lpstr>Temel Mikrobiyolojik Laboratuvar Tanımları </vt:lpstr>
      <vt:lpstr>Preanalitik Süreç</vt:lpstr>
      <vt:lpstr>Örneklerin Toplanması, Saklanması, Transferi </vt:lpstr>
      <vt:lpstr>Analitik Süreçler </vt:lpstr>
      <vt:lpstr>Postanalitik Süreç </vt:lpstr>
      <vt:lpstr>Makroskobik ve Direkt Mikroskobik İnceleme </vt:lpstr>
      <vt:lpstr>Gram Boyama </vt:lpstr>
      <vt:lpstr>ARB Boyama </vt:lpstr>
      <vt:lpstr>Kültür </vt:lpstr>
      <vt:lpstr>Farklı Mikroorganizma İsimleri </vt:lpstr>
      <vt:lpstr>Antibiyotik Duyarlılık Testleri </vt:lpstr>
      <vt:lpstr>Antibiyotik Duyarlılık Testleri </vt:lpstr>
      <vt:lpstr>Antibiyotik Duyarlılık Testi Sonuçları </vt:lpstr>
      <vt:lpstr>Antibiyotikler </vt:lpstr>
      <vt:lpstr>Antibiyotik Direnci </vt:lpstr>
      <vt:lpstr>Direnç Mekanizması </vt:lpstr>
      <vt:lpstr>Direnç-Antibiyotik İlişkisi (MRSA) </vt:lpstr>
      <vt:lpstr>Direnç-Antibiyotik İlişkisi  (Karbapenemaz üreten Enterobacterales) </vt:lpstr>
      <vt:lpstr>Beklenmeyen Direnç Tabloları-Gram Negatif</vt:lpstr>
      <vt:lpstr>Beklenmeyen Direnç Tabloları-Gram Pozitif</vt:lpstr>
      <vt:lpstr>Direnç-Antibiyotik İlişkisi (Kolistin direnci)</vt:lpstr>
      <vt:lpstr>İmmünolojik Testler </vt:lpstr>
      <vt:lpstr>Moleküler Testler </vt:lpstr>
      <vt:lpstr>Laboratuvarlarda Kullanılan Moleküler Testlerin Karşılaştırması </vt:lpstr>
      <vt:lpstr>Salgınlarda Kullanılan Moleküler Testler </vt:lpstr>
      <vt:lpstr>PFGE görüntüsü </vt:lpstr>
      <vt:lpstr>Tarama Kültürleri </vt:lpstr>
      <vt:lpstr>Tarama Kültürleri </vt:lpstr>
      <vt:lpstr>Tarama Kültürleri-Çevresel</vt:lpstr>
      <vt:lpstr>Enfeksiyon Kontrolünde Mikrobiyoloji Laboratuvarının Rolü  </vt:lpstr>
      <vt:lpstr>Sonuç</vt:lpstr>
      <vt:lpstr>                Hazırlayan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Aydın Alber Yüce</dc:creator>
  <cp:lastModifiedBy>HUAWEİ</cp:lastModifiedBy>
  <cp:revision>277</cp:revision>
  <dcterms:created xsi:type="dcterms:W3CDTF">2025-04-28T15:34:52Z</dcterms:created>
  <dcterms:modified xsi:type="dcterms:W3CDTF">2025-08-28T09:45:34Z</dcterms:modified>
</cp:coreProperties>
</file>